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363" r:id="rId6"/>
    <p:sldId id="400" r:id="rId7"/>
    <p:sldId id="401" r:id="rId8"/>
    <p:sldId id="402" r:id="rId9"/>
    <p:sldId id="432" r:id="rId10"/>
    <p:sldId id="433" r:id="rId11"/>
    <p:sldId id="431" r:id="rId12"/>
    <p:sldId id="392" r:id="rId13"/>
    <p:sldId id="420" r:id="rId14"/>
    <p:sldId id="434" r:id="rId15"/>
    <p:sldId id="439" r:id="rId16"/>
    <p:sldId id="403" r:id="rId17"/>
    <p:sldId id="424" r:id="rId18"/>
    <p:sldId id="423" r:id="rId19"/>
    <p:sldId id="437" r:id="rId20"/>
    <p:sldId id="436" r:id="rId21"/>
    <p:sldId id="438" r:id="rId22"/>
    <p:sldId id="409" r:id="rId23"/>
    <p:sldId id="395" r:id="rId24"/>
    <p:sldId id="405" r:id="rId25"/>
    <p:sldId id="41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es Ortega (CENSUS/DN FED)" initials="AO(F" lastIdx="1" clrIdx="0">
    <p:extLst>
      <p:ext uri="{19B8F6BF-5375-455C-9EA6-DF929625EA0E}">
        <p15:presenceInfo xmlns:p15="http://schemas.microsoft.com/office/powerpoint/2012/main" userId="S-1-5-21-2418650581-3053253586-2785318765-131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p:cViewPr varScale="1">
        <p:scale>
          <a:sx n="72" d="100"/>
          <a:sy n="72" d="100"/>
        </p:scale>
        <p:origin x="660" y="66"/>
      </p:cViewPr>
      <p:guideLst>
        <p:guide orient="horz" pos="4224"/>
        <p:guide pos="192"/>
      </p:guideLst>
    </p:cSldViewPr>
  </p:slideViewPr>
  <p:notesTextViewPr>
    <p:cViewPr>
      <p:scale>
        <a:sx n="3" d="2"/>
        <a:sy n="3" d="2"/>
      </p:scale>
      <p:origin x="0" y="0"/>
    </p:cViewPr>
  </p:notesTextViewPr>
  <p:sorterViewPr>
    <p:cViewPr>
      <p:scale>
        <a:sx n="110" d="100"/>
        <a:sy n="110" d="100"/>
      </p:scale>
      <p:origin x="0" y="-31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75377B9-D722-425E-BE7E-3808BF612C72}" type="datetimeFigureOut">
              <a:rPr lang="en-US" smtClean="0"/>
              <a:t>7/27/2019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EEA4BA7-3D91-4F9E-AECF-0801FE666AAF}" type="slidenum">
              <a:rPr lang="en-US" smtClean="0"/>
              <a:t>‹#›</a:t>
            </a:fld>
            <a:endParaRPr lang="en-US" dirty="0"/>
          </a:p>
        </p:txBody>
      </p:sp>
    </p:spTree>
    <p:extLst>
      <p:ext uri="{BB962C8B-B14F-4D97-AF65-F5344CB8AC3E}">
        <p14:creationId xmlns:p14="http://schemas.microsoft.com/office/powerpoint/2010/main" val="1976540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0F903A-873C-4C92-95D1-C34E117DE35A}" type="datetimeFigureOut">
              <a:rPr lang="en-US" smtClean="0"/>
              <a:t>7/27/2019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dirty="0"/>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the opportunity to speak with you today </a:t>
            </a:r>
            <a:r>
              <a:rPr lang="en-US" u="none" dirty="0"/>
              <a:t>to give you an</a:t>
            </a:r>
            <a:r>
              <a:rPr lang="en-US" u="none" baseline="0" dirty="0"/>
              <a:t> update on the 2020 Census for the RGV.</a:t>
            </a:r>
          </a:p>
          <a:p>
            <a:r>
              <a:rPr lang="en-US" b="1" u="none" baseline="0" dirty="0"/>
              <a:t>Introduce Marta Ortiz and share contact information. </a:t>
            </a:r>
            <a:r>
              <a:rPr lang="en-US" b="1" u="none" baseline="0" dirty="0" err="1"/>
              <a:t>Marta.g.ortiz</a:t>
            </a:r>
            <a:r>
              <a:rPr lang="en-US" b="1" u="none" baseline="0" dirty="0"/>
              <a:t>@@2020census.gov, cell</a:t>
            </a:r>
            <a:endParaRPr lang="en-US" dirty="0"/>
          </a:p>
        </p:txBody>
      </p:sp>
      <p:sp>
        <p:nvSpPr>
          <p:cNvPr id="4" name="Slide Number Placeholder 3"/>
          <p:cNvSpPr>
            <a:spLocks noGrp="1"/>
          </p:cNvSpPr>
          <p:nvPr>
            <p:ph type="sldNum" sz="quarter" idx="10"/>
          </p:nvPr>
        </p:nvSpPr>
        <p:spPr/>
        <p:txBody>
          <a:bodyPr/>
          <a:lstStyle/>
          <a:p>
            <a:fld id="{F5B075E1-4C3A-4521-9645-A85DB4DD0BE5}" type="slidenum">
              <a:rPr lang="en-US" smtClean="0"/>
              <a:t>1</a:t>
            </a:fld>
            <a:endParaRPr lang="en-US" dirty="0"/>
          </a:p>
        </p:txBody>
      </p:sp>
    </p:spTree>
    <p:extLst>
      <p:ext uri="{BB962C8B-B14F-4D97-AF65-F5344CB8AC3E}">
        <p14:creationId xmlns:p14="http://schemas.microsoft.com/office/powerpoint/2010/main" val="60622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“Why do we do the Census?”</a:t>
            </a:r>
          </a:p>
          <a:p>
            <a:endParaRPr lang="en-US" dirty="0"/>
          </a:p>
          <a:p>
            <a:r>
              <a:rPr lang="en-US" dirty="0"/>
              <a:t>Bottom</a:t>
            </a:r>
            <a:r>
              <a:rPr lang="en-US" baseline="0" dirty="0"/>
              <a:t> line it is mandated by the Constitution, so it is required.   </a:t>
            </a:r>
          </a:p>
          <a:p>
            <a:endParaRPr lang="en-US" baseline="0" dirty="0"/>
          </a:p>
          <a:p>
            <a:r>
              <a:rPr lang="en-US" baseline="0" dirty="0"/>
              <a:t>Does anyone know what year we did the first Census?  (1790).  </a:t>
            </a:r>
          </a:p>
          <a:p>
            <a:endParaRPr lang="en-US" baseline="0" dirty="0"/>
          </a:p>
          <a:p>
            <a:r>
              <a:rPr lang="en-US" baseline="0" dirty="0"/>
              <a:t>Anyone know what day Census day is?  (April 1).  The Census is a snapshot of where all individuals who reside in the US live on that specific day.</a:t>
            </a:r>
          </a:p>
        </p:txBody>
      </p:sp>
      <p:sp>
        <p:nvSpPr>
          <p:cNvPr id="4" name="Slide Number Placeholder 3"/>
          <p:cNvSpPr>
            <a:spLocks noGrp="1"/>
          </p:cNvSpPr>
          <p:nvPr>
            <p:ph type="sldNum" sz="quarter" idx="10"/>
          </p:nvPr>
        </p:nvSpPr>
        <p:spPr/>
        <p:txBody>
          <a:bodyPr/>
          <a:lstStyle/>
          <a:p>
            <a:fld id="{3B8B7AA2-C563-4F77-8048-B560D592DFEF}" type="slidenum">
              <a:rPr lang="en-US" smtClean="0"/>
              <a:t>2</a:t>
            </a:fld>
            <a:endParaRPr lang="en-US" dirty="0"/>
          </a:p>
        </p:txBody>
      </p:sp>
    </p:spTree>
    <p:extLst>
      <p:ext uri="{BB962C8B-B14F-4D97-AF65-F5344CB8AC3E}">
        <p14:creationId xmlns:p14="http://schemas.microsoft.com/office/powerpoint/2010/main" val="98901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2,054,746,</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Counting for Dollars 2020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16 Large Federal Assistance Programs that Distribute Funds on Basis of Decennial Census-derived Statistics (Fiscal Year 2015) </a:t>
            </a:r>
          </a:p>
          <a:p>
            <a:r>
              <a:rPr lang="en-US" sz="1200" b="1" i="0" u="none" strike="noStrike" kern="1200" baseline="0" dirty="0">
                <a:solidFill>
                  <a:schemeClr val="tx1"/>
                </a:solidFill>
                <a:latin typeface="+mn-lt"/>
                <a:ea typeface="+mn-ea"/>
                <a:cs typeface="+mn-cs"/>
              </a:rPr>
              <a:t>Montana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 Program Obligations: $$43,334,650,874, $1578 per capita</a:t>
            </a:r>
          </a:p>
          <a:p>
            <a:r>
              <a:rPr lang="en-US" sz="1200" b="0" i="0" u="none" strike="noStrike" kern="1200" baseline="0" dirty="0">
                <a:solidFill>
                  <a:schemeClr val="tx1"/>
                </a:solidFill>
                <a:latin typeface="+mn-lt"/>
                <a:ea typeface="+mn-ea"/>
                <a:cs typeface="+mn-cs"/>
              </a:rPr>
              <a:t>Per Capita: $1,989 (see note on proper use) CFDA # 	</a:t>
            </a:r>
          </a:p>
          <a:p>
            <a:r>
              <a:rPr lang="en-US" b="1" dirty="0"/>
              <a:t>Counting for Dollars 2020: The Role of the Decennial Census in the Geographic Distribution of Federal Funds , </a:t>
            </a:r>
            <a:endParaRPr lang="en-US" dirty="0"/>
          </a:p>
          <a:p>
            <a:r>
              <a:rPr lang="en-US" dirty="0"/>
              <a:t>Additional data uses include:</a:t>
            </a:r>
          </a:p>
          <a:p>
            <a:pPr marL="173807" indent="-173807">
              <a:buFont typeface="Wingdings" panose="05000000000000000000" pitchFamily="2" charset="2"/>
              <a:buChar char="§"/>
            </a:pPr>
            <a:endParaRPr lang="en-US" dirty="0"/>
          </a:p>
          <a:p>
            <a:pPr marL="173807" indent="-173807">
              <a:buFont typeface="Arial" panose="020B0604020202020204" pitchFamily="34" charset="0"/>
              <a:buChar char="•"/>
            </a:pPr>
            <a:r>
              <a:rPr lang="en-US" dirty="0"/>
              <a:t>To</a:t>
            </a:r>
            <a:r>
              <a:rPr lang="en-US" b="1" dirty="0"/>
              <a:t> draw</a:t>
            </a:r>
            <a:r>
              <a:rPr lang="en-US" dirty="0"/>
              <a:t> congressional and state legislative districts, school districts and voting precincts by states, tribes, and local governments </a:t>
            </a:r>
          </a:p>
          <a:p>
            <a:pPr marL="173807" indent="-173807">
              <a:buFont typeface="Arial" panose="020B0604020202020204" pitchFamily="34" charset="0"/>
              <a:buChar char="•"/>
            </a:pPr>
            <a:r>
              <a:rPr lang="en-US" dirty="0"/>
              <a:t>To </a:t>
            </a:r>
            <a:r>
              <a:rPr lang="en-US" b="1" dirty="0"/>
              <a:t>enforce</a:t>
            </a:r>
            <a:r>
              <a:rPr lang="en-US" dirty="0"/>
              <a:t> voting rights and civil rights legislation by the Department of Justice </a:t>
            </a:r>
          </a:p>
          <a:p>
            <a:pPr marL="173807" indent="-173807">
              <a:buFont typeface="Arial" panose="020B0604020202020204" pitchFamily="34" charset="0"/>
              <a:buChar char="•"/>
            </a:pPr>
            <a:r>
              <a:rPr lang="en-US" dirty="0"/>
              <a:t>To</a:t>
            </a:r>
            <a:r>
              <a:rPr lang="en-US" b="1" dirty="0"/>
              <a:t> distribute</a:t>
            </a:r>
            <a:r>
              <a:rPr lang="en-US" dirty="0"/>
              <a:t> more than 400 billion dollars </a:t>
            </a:r>
            <a:r>
              <a:rPr lang="en-US" u="sng" dirty="0"/>
              <a:t>EACH YEAR</a:t>
            </a:r>
            <a:r>
              <a:rPr lang="en-US" dirty="0"/>
              <a:t> in federal funding for than 1,000 programs administered by 26 federal agencies to tribal, state, and local governments.  </a:t>
            </a:r>
            <a:r>
              <a:rPr lang="en-US" i="1" dirty="0"/>
              <a:t>Census population figures form the basis for the allocation of significant amounts of federal funding.  Missing a housing unit, and the associated population, during the decennial census may result in a missed opportunity for governments to benefit, which perpetuates until the next decennial census.</a:t>
            </a:r>
            <a:endParaRPr lang="en-US" b="1" dirty="0"/>
          </a:p>
          <a:p>
            <a:pPr marL="173807" indent="-173807">
              <a:buFont typeface="Arial" panose="020B0604020202020204" pitchFamily="34" charset="0"/>
              <a:buChar char="•"/>
            </a:pPr>
            <a:r>
              <a:rPr lang="en-US" dirty="0"/>
              <a:t>To</a:t>
            </a:r>
            <a:r>
              <a:rPr lang="en-US" b="1" dirty="0"/>
              <a:t> inform </a:t>
            </a:r>
            <a:r>
              <a:rPr lang="en-US" dirty="0"/>
              <a:t>the decisions of governments, businesses and non-profits regarding community and regional development, education, agriculture, energy, and environmental programs, as well as other community improvements and enhancements.  Census data informs communities so they may allocate their own funding for neighborhood improvements, public health, education, transportation and much more.</a:t>
            </a:r>
          </a:p>
        </p:txBody>
      </p:sp>
      <p:sp>
        <p:nvSpPr>
          <p:cNvPr id="4" name="Slide Number Placeholder 3"/>
          <p:cNvSpPr>
            <a:spLocks noGrp="1"/>
          </p:cNvSpPr>
          <p:nvPr>
            <p:ph type="sldNum" sz="quarter" idx="10"/>
          </p:nvPr>
        </p:nvSpPr>
        <p:spPr/>
        <p:txBody>
          <a:bodyPr/>
          <a:lstStyle/>
          <a:p>
            <a:fld id="{BD9B1893-B4B5-4600-9969-73B27B5475F1}" type="slidenum">
              <a:rPr lang="en-US" smtClean="0"/>
              <a:t>3</a:t>
            </a:fld>
            <a:endParaRPr lang="en-US" dirty="0"/>
          </a:p>
        </p:txBody>
      </p:sp>
    </p:spTree>
    <p:extLst>
      <p:ext uri="{BB962C8B-B14F-4D97-AF65-F5344CB8AC3E}">
        <p14:creationId xmlns:p14="http://schemas.microsoft.com/office/powerpoint/2010/main" val="125276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dirty="0"/>
          </a:p>
        </p:txBody>
      </p:sp>
    </p:spTree>
    <p:extLst>
      <p:ext uri="{BB962C8B-B14F-4D97-AF65-F5344CB8AC3E}">
        <p14:creationId xmlns:p14="http://schemas.microsoft.com/office/powerpoint/2010/main" val="189508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share this message with the community. The census</a:t>
            </a:r>
            <a:r>
              <a:rPr lang="en-US" b="1" baseline="0" dirty="0"/>
              <a:t> is confidential and we believe educating the community about this will increase response rates.</a:t>
            </a:r>
          </a:p>
          <a:p>
            <a:r>
              <a:rPr lang="en-US" sz="1200" b="1" i="0" u="none" strike="noStrike" kern="1200" baseline="0" dirty="0">
                <a:solidFill>
                  <a:schemeClr val="tx1"/>
                </a:solidFill>
                <a:latin typeface="+mn-lt"/>
                <a:ea typeface="+mn-ea"/>
                <a:cs typeface="+mn-cs"/>
              </a:rPr>
              <a:t>Confidentiality along with irregular housing, little or no knowledge of Engish, limited formal education, all make an area hard to count. </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3B9073-4934-4A18-B03D-7FA2DABDE591}" type="slidenum">
              <a:rPr lang="en-US" smtClean="0"/>
              <a:t>8</a:t>
            </a:fld>
            <a:endParaRPr lang="en-US" dirty="0"/>
          </a:p>
        </p:txBody>
      </p:sp>
    </p:spTree>
    <p:extLst>
      <p:ext uri="{BB962C8B-B14F-4D97-AF65-F5344CB8AC3E}">
        <p14:creationId xmlns:p14="http://schemas.microsoft.com/office/powerpoint/2010/main" val="114470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share this message with the community. The census</a:t>
            </a:r>
            <a:r>
              <a:rPr lang="en-US" b="1" baseline="0" dirty="0"/>
              <a:t> is confidential and we believe educating the community about this will increase response rates.</a:t>
            </a:r>
          </a:p>
          <a:p>
            <a:r>
              <a:rPr lang="en-US" sz="1200" b="1" i="0" u="none" strike="noStrike" kern="1200" baseline="0" dirty="0">
                <a:solidFill>
                  <a:schemeClr val="tx1"/>
                </a:solidFill>
                <a:latin typeface="+mn-lt"/>
                <a:ea typeface="+mn-ea"/>
                <a:cs typeface="+mn-cs"/>
              </a:rPr>
              <a:t>Confidentiality along with irregular housing, little or no knowledge of Engish, limited formal education, all make an area hard to count. </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3B9073-4934-4A18-B03D-7FA2DABDE591}" type="slidenum">
              <a:rPr lang="en-US" smtClean="0"/>
              <a:t>9</a:t>
            </a:fld>
            <a:endParaRPr lang="en-US" dirty="0"/>
          </a:p>
        </p:txBody>
      </p:sp>
    </p:spTree>
    <p:extLst>
      <p:ext uri="{BB962C8B-B14F-4D97-AF65-F5344CB8AC3E}">
        <p14:creationId xmlns:p14="http://schemas.microsoft.com/office/powerpoint/2010/main" val="89307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4425" y="117475"/>
            <a:ext cx="4764088" cy="2681288"/>
          </a:xfrm>
        </p:spPr>
      </p:sp>
      <p:sp>
        <p:nvSpPr>
          <p:cNvPr id="3" name="Notes Placeholder 2"/>
          <p:cNvSpPr>
            <a:spLocks noGrp="1"/>
          </p:cNvSpPr>
          <p:nvPr>
            <p:ph type="body" idx="1"/>
          </p:nvPr>
        </p:nvSpPr>
        <p:spPr>
          <a:xfrm>
            <a:off x="414493" y="2813078"/>
            <a:ext cx="8704231" cy="4161011"/>
          </a:xfrm>
        </p:spPr>
        <p:txBody>
          <a:bodyPr/>
          <a:lstStyle/>
          <a:p>
            <a:r>
              <a:rPr lang="en-US" sz="1300" dirty="0"/>
              <a:t>Let’s move onto our second innovation area is </a:t>
            </a:r>
            <a:r>
              <a:rPr lang="en-US" sz="1300" b="1" dirty="0"/>
              <a:t>OPTIMIZING SELF-RESPONSE.  </a:t>
            </a:r>
          </a:p>
          <a:p>
            <a:endParaRPr lang="en-US" sz="1300" b="1" dirty="0"/>
          </a:p>
          <a:p>
            <a:r>
              <a:rPr lang="en-US" sz="1300" dirty="0"/>
              <a:t>In other words, how do we engage and motivate the public to respond?</a:t>
            </a:r>
            <a:endParaRPr lang="en-US" sz="1300" b="1" dirty="0"/>
          </a:p>
          <a:p>
            <a:endParaRPr lang="en-US" sz="1300" dirty="0"/>
          </a:p>
          <a:p>
            <a:r>
              <a:rPr lang="en-US" sz="1300" dirty="0"/>
              <a:t>The goal of optimizing self-response is to: </a:t>
            </a:r>
            <a:r>
              <a:rPr lang="en-US" sz="1300" b="1" dirty="0"/>
              <a:t>generate the largest possible self-response, thereby reducing the number of households requiring follow-up.</a:t>
            </a:r>
            <a:endParaRPr lang="en-US" sz="1300" dirty="0"/>
          </a:p>
          <a:p>
            <a:endParaRPr lang="en-US" sz="1300" dirty="0"/>
          </a:p>
          <a:p>
            <a:r>
              <a:rPr lang="en-US" sz="1300" dirty="0"/>
              <a:t>In the 2020 Census we will be including the internet as a response option as well as the ability for someone to call our toll free number and give and interview over the phone.  Both the internet and phone will be available in a number of different languages other than English and Spanish.   Those that do not respond via the internet or live in an area with poor internet response will also be given the option to respond on paper.  Everyone who does not self respond, we will visit in person and collect the information.</a:t>
            </a:r>
          </a:p>
          <a:p>
            <a:endParaRPr lang="en-US" sz="1300" dirty="0"/>
          </a:p>
        </p:txBody>
      </p:sp>
      <p:sp>
        <p:nvSpPr>
          <p:cNvPr id="4" name="Slide Number Placeholder 3"/>
          <p:cNvSpPr>
            <a:spLocks noGrp="1"/>
          </p:cNvSpPr>
          <p:nvPr>
            <p:ph type="sldNum" sz="quarter" idx="10"/>
          </p:nvPr>
        </p:nvSpPr>
        <p:spPr/>
        <p:txBody>
          <a:bodyPr/>
          <a:lstStyle/>
          <a:p>
            <a:fld id="{0CF554B8-101C-48E1-A676-D89C6F5F2FF1}" type="slidenum">
              <a:rPr lang="en-US" smtClean="0"/>
              <a:t>12</a:t>
            </a:fld>
            <a:endParaRPr lang="en-US" dirty="0"/>
          </a:p>
        </p:txBody>
      </p:sp>
    </p:spTree>
    <p:extLst>
      <p:ext uri="{BB962C8B-B14F-4D97-AF65-F5344CB8AC3E}">
        <p14:creationId xmlns:p14="http://schemas.microsoft.com/office/powerpoint/2010/main" val="358152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Census.gov-Examples: Quickfacts,</a:t>
            </a:r>
            <a:r>
              <a:rPr lang="en-US" b="1" baseline="0" dirty="0"/>
              <a:t> ROAM, census careers, hard to count maps, Hidalgo County census page, partnership toolkit</a:t>
            </a:r>
          </a:p>
          <a:p>
            <a:endParaRPr lang="en-US" b="1" dirty="0"/>
          </a:p>
        </p:txBody>
      </p:sp>
      <p:sp>
        <p:nvSpPr>
          <p:cNvPr id="4" name="Slide Number Placeholder 3"/>
          <p:cNvSpPr>
            <a:spLocks noGrp="1"/>
          </p:cNvSpPr>
          <p:nvPr>
            <p:ph type="sldNum" sz="quarter" idx="10"/>
          </p:nvPr>
        </p:nvSpPr>
        <p:spPr/>
        <p:txBody>
          <a:bodyPr/>
          <a:lstStyle/>
          <a:p>
            <a:fld id="{603B9073-4934-4A18-B03D-7FA2DABDE591}" type="slidenum">
              <a:rPr lang="en-US" smtClean="0"/>
              <a:t>19</a:t>
            </a:fld>
            <a:endParaRPr lang="en-US" dirty="0"/>
          </a:p>
        </p:txBody>
      </p:sp>
    </p:spTree>
    <p:extLst>
      <p:ext uri="{BB962C8B-B14F-4D97-AF65-F5344CB8AC3E}">
        <p14:creationId xmlns:p14="http://schemas.microsoft.com/office/powerpoint/2010/main" val="339130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20</a:t>
            </a:fld>
            <a:endParaRPr lang="en-US" dirty="0"/>
          </a:p>
        </p:txBody>
      </p:sp>
    </p:spTree>
    <p:extLst>
      <p:ext uri="{BB962C8B-B14F-4D97-AF65-F5344CB8AC3E}">
        <p14:creationId xmlns:p14="http://schemas.microsoft.com/office/powerpoint/2010/main" val="224251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2364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00742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610600" y="6357017"/>
            <a:ext cx="2743200" cy="365125"/>
          </a:xfrm>
        </p:spPr>
        <p:txBody>
          <a:bodyPr/>
          <a:lstStyle/>
          <a:p>
            <a:fld id="{003E9CA7-F037-4D02-9D90-8568164ECFCB}" type="slidenum">
              <a:rPr lang="en-US" smtClean="0"/>
              <a:pPr/>
              <a:t>‹#›</a:t>
            </a:fld>
            <a:endParaRPr lang="en-US" dirty="0"/>
          </a:p>
        </p:txBody>
      </p:sp>
    </p:spTree>
    <p:extLst>
      <p:ext uri="{BB962C8B-B14F-4D97-AF65-F5344CB8AC3E}">
        <p14:creationId xmlns:p14="http://schemas.microsoft.com/office/powerpoint/2010/main" val="1139626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304801" y="6243412"/>
            <a:ext cx="3254433" cy="4613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ensus.gov/partners/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mailto:irasema.garcia@2020censu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762000" y="3621156"/>
            <a:ext cx="10896600" cy="1938992"/>
          </a:xfrm>
          <a:prstGeom prst="rect">
            <a:avLst/>
          </a:prstGeom>
        </p:spPr>
        <p:txBody>
          <a:bodyPr vert="horz" wrap="square" lIns="0" tIns="0" rIns="0" bIns="0" rtlCol="0">
            <a:spAutoFit/>
          </a:bodyPr>
          <a:lstStyle/>
          <a:p>
            <a:pPr algn="ctr"/>
            <a:endParaRPr lang="en-US" b="1" dirty="0">
              <a:cs typeface="Calibri"/>
            </a:endParaRPr>
          </a:p>
          <a:p>
            <a:pPr algn="ctr"/>
            <a:r>
              <a:rPr lang="en-US" b="1" dirty="0">
                <a:cs typeface="Calibri"/>
              </a:rPr>
              <a:t>Presenter:</a:t>
            </a:r>
          </a:p>
          <a:p>
            <a:pPr algn="ctr"/>
            <a:r>
              <a:rPr lang="en-US" dirty="0">
                <a:cs typeface="Calibri"/>
              </a:rPr>
              <a:t>Irasema Garcia, Partnership Specialist</a:t>
            </a:r>
          </a:p>
          <a:p>
            <a:pPr algn="ctr"/>
            <a:r>
              <a:rPr lang="en-US" dirty="0">
                <a:cs typeface="Calibri"/>
              </a:rPr>
              <a:t>U.S. Census Bureau-Denver Region </a:t>
            </a:r>
          </a:p>
          <a:p>
            <a:pPr algn="ctr"/>
            <a:r>
              <a:rPr lang="en-US" dirty="0">
                <a:cs typeface="Calibri"/>
              </a:rPr>
              <a:t>956-572-1009</a:t>
            </a:r>
          </a:p>
          <a:p>
            <a:pPr algn="ctr"/>
            <a:r>
              <a:rPr lang="en-US" dirty="0">
                <a:cs typeface="Calibri"/>
              </a:rPr>
              <a:t>irasema.garcia@2020census.gov</a:t>
            </a:r>
          </a:p>
          <a:p>
            <a:pPr algn="ctr"/>
            <a:endParaRPr lang="en-US" dirty="0"/>
          </a:p>
        </p:txBody>
      </p:sp>
      <p:pic>
        <p:nvPicPr>
          <p:cNvPr id="5" name="Picture 4" descr="File:TXMap-RGV-Shaded.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17444"/>
            <a:ext cx="3124200" cy="2957576"/>
          </a:xfrm>
          <a:prstGeom prst="rect">
            <a:avLst/>
          </a:prstGeom>
        </p:spPr>
      </p:pic>
      <p:pic>
        <p:nvPicPr>
          <p:cNvPr id="2" name="Picture 1"/>
          <p:cNvPicPr>
            <a:picLocks noChangeAspect="1"/>
          </p:cNvPicPr>
          <p:nvPr/>
        </p:nvPicPr>
        <p:blipFill>
          <a:blip r:embed="rId4"/>
          <a:stretch>
            <a:fillRect/>
          </a:stretch>
        </p:blipFill>
        <p:spPr>
          <a:xfrm>
            <a:off x="5410140" y="1472523"/>
            <a:ext cx="1371719" cy="847417"/>
          </a:xfrm>
          <a:prstGeom prst="rect">
            <a:avLst/>
          </a:prstGeom>
        </p:spPr>
      </p:pic>
    </p:spTree>
    <p:extLst>
      <p:ext uri="{BB962C8B-B14F-4D97-AF65-F5344CB8AC3E}">
        <p14:creationId xmlns:p14="http://schemas.microsoft.com/office/powerpoint/2010/main" val="418876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EA09AB-B487-40AB-B4D0-E028F8F30C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3445"/>
            <a:ext cx="10363200" cy="5685472"/>
          </a:xfrm>
        </p:spPr>
      </p:pic>
    </p:spTree>
    <p:extLst>
      <p:ext uri="{BB962C8B-B14F-4D97-AF65-F5344CB8AC3E}">
        <p14:creationId xmlns:p14="http://schemas.microsoft.com/office/powerpoint/2010/main" val="321443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82E035-3F89-4E27-8489-28E374F1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312" y="533400"/>
            <a:ext cx="9691688" cy="5552022"/>
          </a:xfrm>
          <a:prstGeom prst="rect">
            <a:avLst/>
          </a:prstGeom>
        </p:spPr>
      </p:pic>
    </p:spTree>
    <p:extLst>
      <p:ext uri="{BB962C8B-B14F-4D97-AF65-F5344CB8AC3E}">
        <p14:creationId xmlns:p14="http://schemas.microsoft.com/office/powerpoint/2010/main" val="154241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00669" y="2057401"/>
            <a:ext cx="5990665" cy="791462"/>
          </a:xfrm>
          <a:prstGeom prst="rect">
            <a:avLst/>
          </a:prstGeom>
        </p:spPr>
        <p:txBody>
          <a:bodyPr vert="horz" lIns="67422" tIns="33711" rIns="67422" bIns="33711"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456" b="1" dirty="0"/>
          </a:p>
        </p:txBody>
      </p:sp>
      <p:sp>
        <p:nvSpPr>
          <p:cNvPr id="9" name="Title 1"/>
          <p:cNvSpPr txBox="1">
            <a:spLocks/>
          </p:cNvSpPr>
          <p:nvPr/>
        </p:nvSpPr>
        <p:spPr>
          <a:xfrm>
            <a:off x="2819401" y="685801"/>
            <a:ext cx="6342532" cy="5410199"/>
          </a:xfrm>
          <a:prstGeom prst="rect">
            <a:avLst/>
          </a:prstGeom>
        </p:spPr>
        <p:txBody>
          <a:bodyPr lIns="67422" tIns="33711" rIns="67422" bIns="33711">
            <a:normAutofit fontScale="97500" lnSpcReduction="100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075" dirty="0">
                <a:solidFill>
                  <a:srgbClr val="C00000"/>
                </a:solidFill>
                <a:effectLst>
                  <a:outerShdw blurRad="38100" dist="38100" dir="2700000" algn="tl">
                    <a:srgbClr val="000000">
                      <a:alpha val="43137"/>
                    </a:srgbClr>
                  </a:outerShdw>
                </a:effectLst>
                <a:latin typeface="+mj-lt"/>
              </a:rPr>
              <a:t>New Ability to Self Respond</a:t>
            </a:r>
          </a:p>
          <a:p>
            <a:r>
              <a:rPr lang="en-US" sz="3075" i="1" dirty="0">
                <a:solidFill>
                  <a:srgbClr val="C00000"/>
                </a:solidFill>
                <a:effectLst>
                  <a:outerShdw blurRad="38100" dist="38100" dir="2700000" algn="tl">
                    <a:srgbClr val="000000">
                      <a:alpha val="43137"/>
                    </a:srgbClr>
                  </a:outerShdw>
                </a:effectLst>
                <a:latin typeface="+mj-lt"/>
              </a:rPr>
              <a:t>Starting March 12, 2020</a:t>
            </a:r>
          </a:p>
          <a:p>
            <a:pPr algn="l"/>
            <a:endParaRPr lang="en-US" sz="3110" dirty="0">
              <a:solidFill>
                <a:srgbClr val="C00000"/>
              </a:solidFill>
              <a:effectLst>
                <a:outerShdw blurRad="38100" dist="38100" dir="2700000" algn="tl">
                  <a:srgbClr val="000000">
                    <a:alpha val="43137"/>
                  </a:srgbClr>
                </a:outerShdw>
              </a:effectLst>
              <a:latin typeface="+mn-lt"/>
            </a:endParaRPr>
          </a:p>
          <a:p>
            <a:pPr algn="l"/>
            <a:r>
              <a:rPr lang="en-US" sz="3300" dirty="0">
                <a:solidFill>
                  <a:schemeClr val="accent1">
                    <a:lumMod val="75000"/>
                  </a:schemeClr>
                </a:solidFill>
                <a:effectLst>
                  <a:outerShdw blurRad="38100" dist="38100" dir="2700000" algn="tl">
                    <a:srgbClr val="000000">
                      <a:alpha val="43137"/>
                    </a:srgbClr>
                  </a:outerShdw>
                </a:effectLst>
                <a:latin typeface="+mn-lt"/>
              </a:rPr>
              <a:t>		</a:t>
            </a:r>
          </a:p>
          <a:p>
            <a:pPr marL="378219" indent="-378219" algn="l">
              <a:buFont typeface="Arial" panose="020B0604020202020204" pitchFamily="34" charset="0"/>
              <a:buChar char="•"/>
            </a:pPr>
            <a:r>
              <a:rPr lang="en-US" sz="4100" dirty="0">
                <a:latin typeface="+mn-lt"/>
              </a:rPr>
              <a:t>Internet</a:t>
            </a:r>
          </a:p>
          <a:p>
            <a:pPr marL="378219" indent="-378219" algn="l">
              <a:buFont typeface="Arial" panose="020B0604020202020204" pitchFamily="34" charset="0"/>
              <a:buChar char="•"/>
            </a:pPr>
            <a:r>
              <a:rPr lang="en-US" sz="4100" dirty="0">
                <a:latin typeface="+mn-lt"/>
              </a:rPr>
              <a:t>Phone</a:t>
            </a:r>
          </a:p>
          <a:p>
            <a:pPr marL="378219" indent="-378219" algn="l">
              <a:buFont typeface="Arial" panose="020B0604020202020204" pitchFamily="34" charset="0"/>
              <a:buChar char="•"/>
            </a:pPr>
            <a:r>
              <a:rPr lang="en-US" sz="4100" dirty="0">
                <a:latin typeface="+mn-lt"/>
              </a:rPr>
              <a:t>Paper Form</a:t>
            </a:r>
          </a:p>
          <a:p>
            <a:pPr algn="l"/>
            <a:endParaRPr lang="en-US" sz="2648" b="0" i="1" dirty="0">
              <a:solidFill>
                <a:schemeClr val="accent1">
                  <a:lumMod val="75000"/>
                </a:schemeClr>
              </a:solidFill>
              <a:effectLst>
                <a:outerShdw blurRad="38100" dist="38100" dir="2700000" algn="tl">
                  <a:srgbClr val="000000">
                    <a:alpha val="43137"/>
                  </a:srgbClr>
                </a:outerShdw>
              </a:effectLst>
              <a:latin typeface="+mn-lt"/>
            </a:endParaRPr>
          </a:p>
          <a:p>
            <a:pPr algn="l"/>
            <a:endParaRPr lang="en-US" sz="2648" b="0" i="1" dirty="0">
              <a:solidFill>
                <a:schemeClr val="accent1">
                  <a:lumMod val="75000"/>
                </a:schemeClr>
              </a:solidFill>
              <a:effectLst>
                <a:outerShdw blurRad="38100" dist="38100" dir="2700000" algn="tl">
                  <a:srgbClr val="000000">
                    <a:alpha val="43137"/>
                  </a:srgbClr>
                </a:outerShdw>
              </a:effectLst>
              <a:latin typeface="+mn-lt"/>
            </a:endParaRPr>
          </a:p>
          <a:p>
            <a:pPr algn="l"/>
            <a:endParaRPr lang="en-US" sz="2648" i="1" dirty="0">
              <a:solidFill>
                <a:schemeClr val="accent1">
                  <a:lumMod val="75000"/>
                </a:schemeClr>
              </a:solidFill>
              <a:latin typeface="+mn-lt"/>
            </a:endParaRPr>
          </a:p>
          <a:p>
            <a:pPr algn="l"/>
            <a:endParaRPr lang="en-US" sz="2648" i="1" dirty="0">
              <a:solidFill>
                <a:schemeClr val="accent1">
                  <a:lumMod val="75000"/>
                </a:schemeClr>
              </a:solidFill>
              <a:latin typeface="+mn-lt"/>
            </a:endParaRPr>
          </a:p>
          <a:p>
            <a:pPr algn="l"/>
            <a:r>
              <a:rPr lang="en-US" sz="3300" i="1" dirty="0">
                <a:solidFill>
                  <a:schemeClr val="accent1">
                    <a:lumMod val="75000"/>
                  </a:schemeClr>
                </a:solidFill>
                <a:latin typeface="+mn-lt"/>
              </a:rPr>
              <a:t>Last day to respond July 31, 2020</a:t>
            </a:r>
            <a:endParaRPr lang="en-US" sz="2900" i="1" dirty="0">
              <a:solidFill>
                <a:schemeClr val="accent1">
                  <a:lumMod val="75000"/>
                </a:schemeClr>
              </a:solidFill>
              <a:latin typeface="+mn-lt"/>
            </a:endParaRPr>
          </a:p>
        </p:txBody>
      </p:sp>
      <p:sp>
        <p:nvSpPr>
          <p:cNvPr id="7" name="Slide Number Placeholder 3"/>
          <p:cNvSpPr>
            <a:spLocks noGrp="1"/>
          </p:cNvSpPr>
          <p:nvPr>
            <p:ph type="sldNum" sz="quarter" idx="12"/>
          </p:nvPr>
        </p:nvSpPr>
        <p:spPr>
          <a:xfrm>
            <a:off x="7538198" y="5624513"/>
            <a:ext cx="1553135" cy="273844"/>
          </a:xfrm>
        </p:spPr>
        <p:txBody>
          <a:bodyPr/>
          <a:lstStyle/>
          <a:p>
            <a:fld id="{7268A5C4-149D-4D66-BABE-E6DD2BE69C90}" type="slidenum">
              <a:rPr lang="en-US" sz="728"/>
              <a:pPr/>
              <a:t>12</a:t>
            </a:fld>
            <a:endParaRPr lang="en-US" sz="728" dirty="0"/>
          </a:p>
        </p:txBody>
      </p:sp>
      <p:pic>
        <p:nvPicPr>
          <p:cNvPr id="2" name="Picture 1"/>
          <p:cNvPicPr>
            <a:picLocks noChangeAspect="1"/>
          </p:cNvPicPr>
          <p:nvPr/>
        </p:nvPicPr>
        <p:blipFill>
          <a:blip r:embed="rId3"/>
          <a:stretch>
            <a:fillRect/>
          </a:stretch>
        </p:blipFill>
        <p:spPr>
          <a:xfrm>
            <a:off x="7362282" y="2177793"/>
            <a:ext cx="3850317" cy="2568482"/>
          </a:xfrm>
          <a:prstGeom prst="rect">
            <a:avLst/>
          </a:prstGeom>
        </p:spPr>
      </p:pic>
    </p:spTree>
    <p:extLst>
      <p:ext uri="{BB962C8B-B14F-4D97-AF65-F5344CB8AC3E}">
        <p14:creationId xmlns:p14="http://schemas.microsoft.com/office/powerpoint/2010/main" val="48759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F2C1-6848-4BEA-B1D3-81F60CDAA2C0}"/>
              </a:ext>
            </a:extLst>
          </p:cNvPr>
          <p:cNvSpPr>
            <a:spLocks noGrp="1"/>
          </p:cNvSpPr>
          <p:nvPr>
            <p:ph type="title"/>
          </p:nvPr>
        </p:nvSpPr>
        <p:spPr/>
        <p:txBody>
          <a:bodyPr>
            <a:normAutofit/>
          </a:bodyPr>
          <a:lstStyle/>
          <a:p>
            <a:r>
              <a:rPr lang="en-US" dirty="0">
                <a:solidFill>
                  <a:srgbClr val="C00000"/>
                </a:solidFill>
                <a:effectLst>
                  <a:outerShdw blurRad="38100" dist="38100" dir="2700000" algn="tl">
                    <a:srgbClr val="000000">
                      <a:alpha val="43137"/>
                    </a:srgbClr>
                  </a:outerShdw>
                </a:effectLst>
              </a:rPr>
              <a:t>Invitation to Respond</a:t>
            </a:r>
            <a:endParaRPr lang="es-419" dirty="0"/>
          </a:p>
        </p:txBody>
      </p:sp>
      <p:pic>
        <p:nvPicPr>
          <p:cNvPr id="5" name="Content Placeholder 4">
            <a:extLst>
              <a:ext uri="{FF2B5EF4-FFF2-40B4-BE49-F238E27FC236}">
                <a16:creationId xmlns:a16="http://schemas.microsoft.com/office/drawing/2014/main" id="{66944B10-2159-4540-B578-9FC300D64869}"/>
              </a:ext>
            </a:extLst>
          </p:cNvPr>
          <p:cNvPicPr>
            <a:picLocks noGrp="1" noChangeAspect="1"/>
          </p:cNvPicPr>
          <p:nvPr>
            <p:ph idx="1"/>
          </p:nvPr>
        </p:nvPicPr>
        <p:blipFill>
          <a:blip r:embed="rId2"/>
          <a:stretch>
            <a:fillRect/>
          </a:stretch>
        </p:blipFill>
        <p:spPr>
          <a:xfrm>
            <a:off x="3944799" y="1081834"/>
            <a:ext cx="4437201" cy="5044330"/>
          </a:xfrm>
          <a:prstGeom prst="rect">
            <a:avLst/>
          </a:prstGeom>
        </p:spPr>
      </p:pic>
    </p:spTree>
    <p:extLst>
      <p:ext uri="{BB962C8B-B14F-4D97-AF65-F5344CB8AC3E}">
        <p14:creationId xmlns:p14="http://schemas.microsoft.com/office/powerpoint/2010/main" val="43675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5D10-1BF5-430C-AD16-3B30284A2315}"/>
              </a:ext>
            </a:extLst>
          </p:cNvPr>
          <p:cNvSpPr>
            <a:spLocks noGrp="1"/>
          </p:cNvSpPr>
          <p:nvPr>
            <p:ph type="title"/>
          </p:nvPr>
        </p:nvSpPr>
        <p:spPr/>
        <p:txBody>
          <a:bodyPr/>
          <a:lstStyle/>
          <a:p>
            <a:r>
              <a:rPr lang="en-US" dirty="0"/>
              <a:t>How can organizations help?</a:t>
            </a:r>
            <a:endParaRPr lang="es-419" dirty="0"/>
          </a:p>
        </p:txBody>
      </p:sp>
      <p:sp>
        <p:nvSpPr>
          <p:cNvPr id="3" name="Content Placeholder 2">
            <a:extLst>
              <a:ext uri="{FF2B5EF4-FFF2-40B4-BE49-F238E27FC236}">
                <a16:creationId xmlns:a16="http://schemas.microsoft.com/office/drawing/2014/main" id="{D59E87DC-5C58-426E-91FE-229743CED3F8}"/>
              </a:ext>
            </a:extLst>
          </p:cNvPr>
          <p:cNvSpPr>
            <a:spLocks noGrp="1"/>
          </p:cNvSpPr>
          <p:nvPr>
            <p:ph idx="1"/>
          </p:nvPr>
        </p:nvSpPr>
        <p:spPr/>
        <p:txBody>
          <a:bodyPr>
            <a:normAutofit/>
          </a:bodyPr>
          <a:lstStyle/>
          <a:p>
            <a:endParaRPr lang="es-419" dirty="0"/>
          </a:p>
          <a:p>
            <a:r>
              <a:rPr lang="es-419" dirty="0" err="1"/>
              <a:t>Create</a:t>
            </a:r>
            <a:r>
              <a:rPr lang="es-419" dirty="0"/>
              <a:t> a </a:t>
            </a:r>
            <a:r>
              <a:rPr lang="es-419" dirty="0" err="1"/>
              <a:t>Census</a:t>
            </a:r>
            <a:r>
              <a:rPr lang="es-419" dirty="0"/>
              <a:t> Complete </a:t>
            </a:r>
            <a:r>
              <a:rPr lang="es-419" dirty="0" err="1"/>
              <a:t>Count</a:t>
            </a:r>
            <a:r>
              <a:rPr lang="es-419" dirty="0"/>
              <a:t> </a:t>
            </a:r>
            <a:r>
              <a:rPr lang="es-419" dirty="0" err="1"/>
              <a:t>committee</a:t>
            </a:r>
            <a:endParaRPr lang="es-419" dirty="0"/>
          </a:p>
          <a:p>
            <a:pPr lvl="1"/>
            <a:r>
              <a:rPr lang="es-419" dirty="0"/>
              <a:t>2 </a:t>
            </a:r>
            <a:r>
              <a:rPr lang="es-419" dirty="0" err="1"/>
              <a:t>hr</a:t>
            </a:r>
            <a:r>
              <a:rPr lang="es-419" dirty="0"/>
              <a:t>. Training</a:t>
            </a:r>
          </a:p>
          <a:p>
            <a:pPr lvl="1"/>
            <a:r>
              <a:rPr lang="es-419" dirty="0" err="1"/>
              <a:t>Census</a:t>
            </a:r>
            <a:r>
              <a:rPr lang="es-419" dirty="0"/>
              <a:t> </a:t>
            </a:r>
            <a:r>
              <a:rPr lang="es-419" dirty="0" err="1"/>
              <a:t>Embassadors</a:t>
            </a:r>
            <a:endParaRPr lang="es-419" dirty="0"/>
          </a:p>
          <a:p>
            <a:pPr lvl="1"/>
            <a:r>
              <a:rPr lang="es-419" dirty="0" err="1"/>
              <a:t>Monthly</a:t>
            </a:r>
            <a:r>
              <a:rPr lang="es-419" dirty="0"/>
              <a:t> Meeting (8 </a:t>
            </a:r>
            <a:r>
              <a:rPr lang="es-419" dirty="0" err="1"/>
              <a:t>months</a:t>
            </a:r>
            <a:r>
              <a:rPr lang="es-419" dirty="0"/>
              <a:t>)</a:t>
            </a:r>
          </a:p>
          <a:p>
            <a:pPr marL="457200" lvl="1" indent="0">
              <a:buNone/>
            </a:pPr>
            <a:endParaRPr lang="es-419" dirty="0"/>
          </a:p>
          <a:p>
            <a:r>
              <a:rPr lang="es-419" dirty="0"/>
              <a:t>Invite </a:t>
            </a:r>
            <a:r>
              <a:rPr lang="es-419" dirty="0" err="1"/>
              <a:t>Census</a:t>
            </a:r>
            <a:r>
              <a:rPr lang="es-419" dirty="0"/>
              <a:t> </a:t>
            </a:r>
            <a:r>
              <a:rPr lang="es-419" dirty="0" err="1"/>
              <a:t>to</a:t>
            </a:r>
            <a:r>
              <a:rPr lang="es-419" dirty="0"/>
              <a:t> </a:t>
            </a:r>
            <a:r>
              <a:rPr lang="es-419" dirty="0" err="1"/>
              <a:t>speak</a:t>
            </a:r>
            <a:r>
              <a:rPr lang="es-419" dirty="0"/>
              <a:t> </a:t>
            </a:r>
            <a:r>
              <a:rPr lang="es-419" dirty="0" err="1"/>
              <a:t>with</a:t>
            </a:r>
            <a:r>
              <a:rPr lang="es-419" dirty="0"/>
              <a:t> staff/</a:t>
            </a:r>
            <a:r>
              <a:rPr lang="es-419" dirty="0" err="1"/>
              <a:t>public</a:t>
            </a:r>
            <a:endParaRPr lang="es-419" dirty="0"/>
          </a:p>
          <a:p>
            <a:pPr marL="457200" lvl="1" indent="0">
              <a:buNone/>
            </a:pPr>
            <a:endParaRPr lang="es-419" dirty="0"/>
          </a:p>
          <a:p>
            <a:endParaRPr lang="es-419" dirty="0"/>
          </a:p>
        </p:txBody>
      </p:sp>
    </p:spTree>
    <p:extLst>
      <p:ext uri="{BB962C8B-B14F-4D97-AF65-F5344CB8AC3E}">
        <p14:creationId xmlns:p14="http://schemas.microsoft.com/office/powerpoint/2010/main" val="332600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5D10-1BF5-430C-AD16-3B30284A2315}"/>
              </a:ext>
            </a:extLst>
          </p:cNvPr>
          <p:cNvSpPr>
            <a:spLocks noGrp="1"/>
          </p:cNvSpPr>
          <p:nvPr>
            <p:ph type="title"/>
          </p:nvPr>
        </p:nvSpPr>
        <p:spPr/>
        <p:txBody>
          <a:bodyPr/>
          <a:lstStyle/>
          <a:p>
            <a:r>
              <a:rPr lang="en-US" dirty="0"/>
              <a:t>How can organizations help?</a:t>
            </a:r>
            <a:endParaRPr lang="es-419" dirty="0"/>
          </a:p>
        </p:txBody>
      </p:sp>
      <p:sp>
        <p:nvSpPr>
          <p:cNvPr id="3" name="Content Placeholder 2">
            <a:extLst>
              <a:ext uri="{FF2B5EF4-FFF2-40B4-BE49-F238E27FC236}">
                <a16:creationId xmlns:a16="http://schemas.microsoft.com/office/drawing/2014/main" id="{D59E87DC-5C58-426E-91FE-229743CED3F8}"/>
              </a:ext>
            </a:extLst>
          </p:cNvPr>
          <p:cNvSpPr>
            <a:spLocks noGrp="1"/>
          </p:cNvSpPr>
          <p:nvPr>
            <p:ph idx="1"/>
          </p:nvPr>
        </p:nvSpPr>
        <p:spPr/>
        <p:txBody>
          <a:bodyPr>
            <a:normAutofit/>
          </a:bodyPr>
          <a:lstStyle/>
          <a:p>
            <a:r>
              <a:rPr lang="es-419" dirty="0"/>
              <a:t>Share </a:t>
            </a:r>
            <a:r>
              <a:rPr lang="es-419" dirty="0" err="1"/>
              <a:t>Census</a:t>
            </a:r>
            <a:r>
              <a:rPr lang="es-419" dirty="0"/>
              <a:t> </a:t>
            </a:r>
            <a:r>
              <a:rPr lang="es-419" dirty="0" err="1"/>
              <a:t>infomation</a:t>
            </a:r>
            <a:r>
              <a:rPr lang="es-419" dirty="0"/>
              <a:t> and </a:t>
            </a:r>
            <a:r>
              <a:rPr lang="es-419" dirty="0" err="1"/>
              <a:t>Census</a:t>
            </a:r>
            <a:r>
              <a:rPr lang="es-419" dirty="0"/>
              <a:t> </a:t>
            </a:r>
            <a:r>
              <a:rPr lang="es-419" dirty="0" err="1"/>
              <a:t>jobs</a:t>
            </a:r>
            <a:r>
              <a:rPr lang="es-419" dirty="0"/>
              <a:t> in </a:t>
            </a:r>
            <a:r>
              <a:rPr lang="es-419" dirty="0" err="1"/>
              <a:t>your</a:t>
            </a:r>
            <a:r>
              <a:rPr lang="es-419" dirty="0"/>
              <a:t> </a:t>
            </a:r>
            <a:r>
              <a:rPr lang="es-419" dirty="0" err="1"/>
              <a:t>location</a:t>
            </a:r>
            <a:endParaRPr lang="es-419" dirty="0"/>
          </a:p>
          <a:p>
            <a:endParaRPr lang="es-419" dirty="0"/>
          </a:p>
          <a:p>
            <a:r>
              <a:rPr lang="es-419" dirty="0"/>
              <a:t>Share </a:t>
            </a:r>
            <a:r>
              <a:rPr lang="es-419" dirty="0" err="1"/>
              <a:t>Census</a:t>
            </a:r>
            <a:r>
              <a:rPr lang="es-419" dirty="0"/>
              <a:t> </a:t>
            </a:r>
            <a:r>
              <a:rPr lang="es-419" dirty="0" err="1"/>
              <a:t>information</a:t>
            </a:r>
            <a:r>
              <a:rPr lang="es-419" dirty="0"/>
              <a:t> and </a:t>
            </a:r>
            <a:r>
              <a:rPr lang="es-419" dirty="0" err="1"/>
              <a:t>Census</a:t>
            </a:r>
            <a:r>
              <a:rPr lang="es-419" dirty="0"/>
              <a:t> </a:t>
            </a:r>
            <a:r>
              <a:rPr lang="es-419" dirty="0" err="1"/>
              <a:t>jobs</a:t>
            </a:r>
            <a:r>
              <a:rPr lang="es-419" dirty="0"/>
              <a:t> </a:t>
            </a:r>
            <a:r>
              <a:rPr lang="es-419" dirty="0" err="1"/>
              <a:t>digitally</a:t>
            </a:r>
            <a:r>
              <a:rPr lang="es-419" dirty="0"/>
              <a:t> (Facebook, Twitter, </a:t>
            </a:r>
            <a:r>
              <a:rPr lang="es-419" dirty="0" err="1"/>
              <a:t>Youtube</a:t>
            </a:r>
            <a:r>
              <a:rPr lang="es-419" dirty="0"/>
              <a:t>, Instagram, LinkedIn, </a:t>
            </a:r>
            <a:r>
              <a:rPr lang="es-419" dirty="0" err="1"/>
              <a:t>Website</a:t>
            </a:r>
            <a:r>
              <a:rPr lang="es-419" dirty="0"/>
              <a:t>, Email </a:t>
            </a:r>
            <a:r>
              <a:rPr lang="es-419" dirty="0" err="1"/>
              <a:t>blast</a:t>
            </a:r>
            <a:r>
              <a:rPr lang="es-419" dirty="0"/>
              <a:t>)</a:t>
            </a:r>
          </a:p>
          <a:p>
            <a:pPr marL="0" indent="0">
              <a:buNone/>
            </a:pPr>
            <a:endParaRPr lang="es-419" dirty="0"/>
          </a:p>
          <a:p>
            <a:endParaRPr lang="es-419" dirty="0"/>
          </a:p>
        </p:txBody>
      </p:sp>
    </p:spTree>
    <p:extLst>
      <p:ext uri="{BB962C8B-B14F-4D97-AF65-F5344CB8AC3E}">
        <p14:creationId xmlns:p14="http://schemas.microsoft.com/office/powerpoint/2010/main" val="123614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5D10-1BF5-430C-AD16-3B30284A2315}"/>
              </a:ext>
            </a:extLst>
          </p:cNvPr>
          <p:cNvSpPr>
            <a:spLocks noGrp="1"/>
          </p:cNvSpPr>
          <p:nvPr>
            <p:ph type="title"/>
          </p:nvPr>
        </p:nvSpPr>
        <p:spPr/>
        <p:txBody>
          <a:bodyPr/>
          <a:lstStyle/>
          <a:p>
            <a:r>
              <a:rPr lang="en-US" dirty="0"/>
              <a:t>How can organizations help?</a:t>
            </a:r>
            <a:endParaRPr lang="es-419" dirty="0"/>
          </a:p>
        </p:txBody>
      </p:sp>
      <p:sp>
        <p:nvSpPr>
          <p:cNvPr id="3" name="Content Placeholder 2">
            <a:extLst>
              <a:ext uri="{FF2B5EF4-FFF2-40B4-BE49-F238E27FC236}">
                <a16:creationId xmlns:a16="http://schemas.microsoft.com/office/drawing/2014/main" id="{D59E87DC-5C58-426E-91FE-229743CED3F8}"/>
              </a:ext>
            </a:extLst>
          </p:cNvPr>
          <p:cNvSpPr>
            <a:spLocks noGrp="1"/>
          </p:cNvSpPr>
          <p:nvPr>
            <p:ph idx="1"/>
          </p:nvPr>
        </p:nvSpPr>
        <p:spPr/>
        <p:txBody>
          <a:bodyPr>
            <a:normAutofit/>
          </a:bodyPr>
          <a:lstStyle/>
          <a:p>
            <a:endParaRPr lang="es-419" dirty="0"/>
          </a:p>
          <a:p>
            <a:r>
              <a:rPr lang="es-419" dirty="0"/>
              <a:t>Be a response </a:t>
            </a:r>
            <a:r>
              <a:rPr lang="es-419" dirty="0" err="1"/>
              <a:t>site</a:t>
            </a:r>
            <a:r>
              <a:rPr lang="es-419" dirty="0"/>
              <a:t> (</a:t>
            </a:r>
            <a:r>
              <a:rPr lang="es-419" dirty="0" err="1"/>
              <a:t>computer</a:t>
            </a:r>
            <a:r>
              <a:rPr lang="es-419" dirty="0"/>
              <a:t>/</a:t>
            </a:r>
            <a:r>
              <a:rPr lang="es-419" dirty="0" err="1"/>
              <a:t>tablet</a:t>
            </a:r>
            <a:r>
              <a:rPr lang="es-419" dirty="0"/>
              <a:t>/</a:t>
            </a:r>
            <a:r>
              <a:rPr lang="es-419" dirty="0" err="1"/>
              <a:t>kiosk</a:t>
            </a:r>
            <a:r>
              <a:rPr lang="es-419" dirty="0"/>
              <a:t>/</a:t>
            </a:r>
            <a:r>
              <a:rPr lang="es-419" dirty="0" err="1"/>
              <a:t>lab</a:t>
            </a:r>
            <a:r>
              <a:rPr lang="es-419" dirty="0"/>
              <a:t>/</a:t>
            </a:r>
            <a:r>
              <a:rPr lang="es-419" dirty="0" err="1"/>
              <a:t>phone</a:t>
            </a:r>
            <a:r>
              <a:rPr lang="es-419" dirty="0"/>
              <a:t>)</a:t>
            </a:r>
          </a:p>
          <a:p>
            <a:pPr marL="0" indent="0">
              <a:buNone/>
            </a:pPr>
            <a:endParaRPr lang="es-419" dirty="0"/>
          </a:p>
          <a:p>
            <a:r>
              <a:rPr lang="es-419" dirty="0" err="1"/>
              <a:t>Census</a:t>
            </a:r>
            <a:r>
              <a:rPr lang="es-419" dirty="0"/>
              <a:t> </a:t>
            </a:r>
            <a:r>
              <a:rPr lang="es-419" dirty="0" err="1"/>
              <a:t>reminder</a:t>
            </a:r>
            <a:r>
              <a:rPr lang="es-419" dirty="0"/>
              <a:t> </a:t>
            </a:r>
            <a:r>
              <a:rPr lang="es-419" dirty="0" err="1"/>
              <a:t>on</a:t>
            </a:r>
            <a:r>
              <a:rPr lang="es-419" dirty="0"/>
              <a:t> </a:t>
            </a:r>
            <a:r>
              <a:rPr lang="es-419" dirty="0" err="1"/>
              <a:t>bulletin</a:t>
            </a:r>
            <a:r>
              <a:rPr lang="es-419" dirty="0"/>
              <a:t>/</a:t>
            </a:r>
            <a:r>
              <a:rPr lang="es-419" dirty="0" err="1"/>
              <a:t>news</a:t>
            </a:r>
            <a:r>
              <a:rPr lang="es-419" dirty="0"/>
              <a:t>/</a:t>
            </a:r>
            <a:r>
              <a:rPr lang="es-419" dirty="0" err="1"/>
              <a:t>mailers</a:t>
            </a:r>
            <a:endParaRPr lang="es-419" dirty="0"/>
          </a:p>
          <a:p>
            <a:pPr marL="0" indent="0">
              <a:buNone/>
            </a:pPr>
            <a:endParaRPr lang="es-419" dirty="0"/>
          </a:p>
          <a:p>
            <a:r>
              <a:rPr lang="es-419" dirty="0"/>
              <a:t>Host </a:t>
            </a:r>
            <a:r>
              <a:rPr lang="es-419" dirty="0" err="1"/>
              <a:t>Census</a:t>
            </a:r>
            <a:r>
              <a:rPr lang="es-419" dirty="0"/>
              <a:t> Day </a:t>
            </a:r>
            <a:r>
              <a:rPr lang="es-419" dirty="0" err="1"/>
              <a:t>Event</a:t>
            </a:r>
            <a:endParaRPr lang="es-419" dirty="0"/>
          </a:p>
          <a:p>
            <a:endParaRPr lang="es-419" dirty="0"/>
          </a:p>
        </p:txBody>
      </p:sp>
    </p:spTree>
    <p:extLst>
      <p:ext uri="{BB962C8B-B14F-4D97-AF65-F5344CB8AC3E}">
        <p14:creationId xmlns:p14="http://schemas.microsoft.com/office/powerpoint/2010/main" val="371940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5D10-1BF5-430C-AD16-3B30284A2315}"/>
              </a:ext>
            </a:extLst>
          </p:cNvPr>
          <p:cNvSpPr>
            <a:spLocks noGrp="1"/>
          </p:cNvSpPr>
          <p:nvPr>
            <p:ph type="title"/>
          </p:nvPr>
        </p:nvSpPr>
        <p:spPr/>
        <p:txBody>
          <a:bodyPr/>
          <a:lstStyle/>
          <a:p>
            <a:r>
              <a:rPr lang="en-US" dirty="0"/>
              <a:t>How can organizations help?</a:t>
            </a:r>
            <a:endParaRPr lang="es-419" dirty="0"/>
          </a:p>
        </p:txBody>
      </p:sp>
      <p:sp>
        <p:nvSpPr>
          <p:cNvPr id="3" name="Content Placeholder 2">
            <a:extLst>
              <a:ext uri="{FF2B5EF4-FFF2-40B4-BE49-F238E27FC236}">
                <a16:creationId xmlns:a16="http://schemas.microsoft.com/office/drawing/2014/main" id="{D59E87DC-5C58-426E-91FE-229743CED3F8}"/>
              </a:ext>
            </a:extLst>
          </p:cNvPr>
          <p:cNvSpPr>
            <a:spLocks noGrp="1"/>
          </p:cNvSpPr>
          <p:nvPr>
            <p:ph idx="1"/>
          </p:nvPr>
        </p:nvSpPr>
        <p:spPr/>
        <p:txBody>
          <a:bodyPr>
            <a:normAutofit/>
          </a:bodyPr>
          <a:lstStyle/>
          <a:p>
            <a:endParaRPr lang="es-419" dirty="0"/>
          </a:p>
          <a:p>
            <a:r>
              <a:rPr lang="es-419" dirty="0" err="1"/>
              <a:t>Encourage</a:t>
            </a:r>
            <a:r>
              <a:rPr lang="es-419" dirty="0"/>
              <a:t> </a:t>
            </a:r>
            <a:r>
              <a:rPr lang="es-419" dirty="0" err="1"/>
              <a:t>participation</a:t>
            </a:r>
            <a:endParaRPr lang="es-419" dirty="0"/>
          </a:p>
          <a:p>
            <a:pPr marL="0" indent="0">
              <a:buNone/>
            </a:pPr>
            <a:endParaRPr lang="es-419" dirty="0"/>
          </a:p>
          <a:p>
            <a:r>
              <a:rPr lang="es-419" dirty="0" err="1"/>
              <a:t>Allow</a:t>
            </a:r>
            <a:r>
              <a:rPr lang="es-419" dirty="0"/>
              <a:t> </a:t>
            </a:r>
            <a:r>
              <a:rPr lang="es-419" dirty="0" err="1"/>
              <a:t>Census</a:t>
            </a:r>
            <a:r>
              <a:rPr lang="es-419" dirty="0"/>
              <a:t> </a:t>
            </a:r>
            <a:r>
              <a:rPr lang="es-419" dirty="0" err="1"/>
              <a:t>presence</a:t>
            </a:r>
            <a:r>
              <a:rPr lang="es-419" dirty="0"/>
              <a:t> at </a:t>
            </a:r>
            <a:r>
              <a:rPr lang="es-419" dirty="0" err="1"/>
              <a:t>events</a:t>
            </a:r>
            <a:endParaRPr lang="es-419" dirty="0"/>
          </a:p>
          <a:p>
            <a:pPr marL="0" indent="0">
              <a:buNone/>
            </a:pPr>
            <a:endParaRPr lang="es-419" dirty="0"/>
          </a:p>
          <a:p>
            <a:r>
              <a:rPr lang="es-419" dirty="0" err="1"/>
              <a:t>Cobrand</a:t>
            </a:r>
            <a:endParaRPr lang="es-419" dirty="0"/>
          </a:p>
        </p:txBody>
      </p:sp>
    </p:spTree>
    <p:extLst>
      <p:ext uri="{BB962C8B-B14F-4D97-AF65-F5344CB8AC3E}">
        <p14:creationId xmlns:p14="http://schemas.microsoft.com/office/powerpoint/2010/main" val="352897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789E-E774-41BE-AF73-274F5D123127}"/>
              </a:ext>
            </a:extLst>
          </p:cNvPr>
          <p:cNvSpPr>
            <a:spLocks noGrp="1"/>
          </p:cNvSpPr>
          <p:nvPr>
            <p:ph type="title"/>
          </p:nvPr>
        </p:nvSpPr>
        <p:spPr/>
        <p:txBody>
          <a:bodyPr>
            <a:normAutofit fontScale="90000"/>
          </a:bodyPr>
          <a:lstStyle/>
          <a:p>
            <a:r>
              <a:rPr lang="en-US" dirty="0">
                <a:solidFill>
                  <a:srgbClr val="C00000"/>
                </a:solidFill>
                <a:effectLst>
                  <a:outerShdw blurRad="38100" dist="38100" dir="2700000" algn="tl">
                    <a:srgbClr val="000000">
                      <a:alpha val="43137"/>
                    </a:srgbClr>
                  </a:outerShdw>
                </a:effectLst>
              </a:rPr>
              <a:t>2020 Census</a:t>
            </a:r>
            <a:br>
              <a:rPr lang="en-US" dirty="0">
                <a:solidFill>
                  <a:srgbClr val="C00000"/>
                </a:solidFill>
                <a:effectLst>
                  <a:outerShdw blurRad="38100" dist="38100" dir="2700000" algn="tl">
                    <a:srgbClr val="000000">
                      <a:alpha val="43137"/>
                    </a:srgbClr>
                  </a:outerShdw>
                </a:effectLst>
              </a:rPr>
            </a:br>
            <a:endParaRPr lang="en-US" dirty="0"/>
          </a:p>
        </p:txBody>
      </p:sp>
      <p:sp>
        <p:nvSpPr>
          <p:cNvPr id="3" name="Content Placeholder 2">
            <a:extLst>
              <a:ext uri="{FF2B5EF4-FFF2-40B4-BE49-F238E27FC236}">
                <a16:creationId xmlns:a16="http://schemas.microsoft.com/office/drawing/2014/main" id="{D7D9747B-BDA2-43CB-A783-FECE5A47F701}"/>
              </a:ext>
            </a:extLst>
          </p:cNvPr>
          <p:cNvSpPr>
            <a:spLocks noGrp="1"/>
          </p:cNvSpPr>
          <p:nvPr>
            <p:ph idx="1"/>
          </p:nvPr>
        </p:nvSpPr>
        <p:spPr/>
        <p:txBody>
          <a:bodyPr>
            <a:normAutofit/>
          </a:bodyPr>
          <a:lstStyle/>
          <a:p>
            <a:pPr marL="0" indent="0" algn="ctr">
              <a:buNone/>
            </a:pPr>
            <a:r>
              <a:rPr lang="en-US" sz="3600" dirty="0"/>
              <a:t>March 12 – July 31</a:t>
            </a:r>
          </a:p>
          <a:p>
            <a:pPr marL="0" indent="0" algn="ctr">
              <a:buNone/>
            </a:pPr>
            <a:endParaRPr lang="en-US" sz="3600" dirty="0"/>
          </a:p>
          <a:p>
            <a:pPr marL="0" indent="0" algn="ctr">
              <a:buNone/>
            </a:pPr>
            <a:r>
              <a:rPr lang="en-US" sz="3600" dirty="0"/>
              <a:t>April 1, 2020 Census Day</a:t>
            </a:r>
          </a:p>
        </p:txBody>
      </p:sp>
    </p:spTree>
    <p:extLst>
      <p:ext uri="{BB962C8B-B14F-4D97-AF65-F5344CB8AC3E}">
        <p14:creationId xmlns:p14="http://schemas.microsoft.com/office/powerpoint/2010/main" val="102027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Resources</a:t>
            </a:r>
          </a:p>
        </p:txBody>
      </p:sp>
      <p:sp>
        <p:nvSpPr>
          <p:cNvPr id="3" name="Content Placeholder 2"/>
          <p:cNvSpPr>
            <a:spLocks noGrp="1"/>
          </p:cNvSpPr>
          <p:nvPr>
            <p:ph idx="1"/>
          </p:nvPr>
        </p:nvSpPr>
        <p:spPr/>
        <p:txBody>
          <a:bodyPr>
            <a:normAutofit/>
          </a:bodyPr>
          <a:lstStyle/>
          <a:p>
            <a:r>
              <a:rPr lang="en-US" sz="2800" dirty="0">
                <a:hlinkClick r:id="rId3"/>
              </a:rPr>
              <a:t>www.census.gov</a:t>
            </a:r>
            <a:endParaRPr lang="en-US" sz="2800" dirty="0"/>
          </a:p>
          <a:p>
            <a:endParaRPr lang="en-US" sz="2800" dirty="0"/>
          </a:p>
          <a:p>
            <a:r>
              <a:rPr lang="en-US" sz="2800" dirty="0"/>
              <a:t>Community Outreach Tool Kit </a:t>
            </a:r>
          </a:p>
          <a:p>
            <a:pPr marL="0" indent="0">
              <a:buNone/>
            </a:pPr>
            <a:r>
              <a:rPr lang="en-US" sz="2800" dirty="0"/>
              <a:t>	</a:t>
            </a:r>
            <a:r>
              <a:rPr lang="en-US" sz="2800" dirty="0">
                <a:hlinkClick r:id="rId4"/>
              </a:rPr>
              <a:t>https://www.census.gov/partners/toolkit.pdf</a:t>
            </a:r>
            <a:endParaRPr lang="en-US" sz="2800" dirty="0"/>
          </a:p>
          <a:p>
            <a:pPr marL="0" indent="0">
              <a:buNone/>
            </a:pPr>
            <a:endParaRPr lang="en-US" sz="2800" dirty="0"/>
          </a:p>
          <a:p>
            <a:r>
              <a:rPr lang="en-US" sz="2800" dirty="0"/>
              <a:t>Census on Social Media-YouTube, FB, Twitter, Instagram</a:t>
            </a:r>
            <a:r>
              <a:rPr lang="en-US" sz="2800"/>
              <a:t>, LinkedIn</a:t>
            </a:r>
            <a:endParaRPr lang="en-US" sz="2800" dirty="0"/>
          </a:p>
          <a:p>
            <a:pPr marL="0" indent="0">
              <a:buNone/>
            </a:pPr>
            <a:endParaRPr lang="en-US" sz="2800" dirty="0"/>
          </a:p>
          <a:p>
            <a:r>
              <a:rPr lang="en-US" sz="2800" dirty="0"/>
              <a:t>Media Tool Kit</a:t>
            </a:r>
          </a:p>
          <a:p>
            <a:pPr marL="0" indent="0">
              <a:buNone/>
            </a:pPr>
            <a:endParaRPr lang="en-US" sz="2800" dirty="0"/>
          </a:p>
          <a:p>
            <a:pPr marL="0" indent="0">
              <a:buNone/>
            </a:pPr>
            <a:endParaRPr lang="en-US" sz="28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135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effectLst>
                  <a:outerShdw blurRad="38100" dist="38100" dir="2700000" algn="tl">
                    <a:srgbClr val="000000">
                      <a:alpha val="43137"/>
                    </a:srgbClr>
                  </a:outerShdw>
                </a:effectLst>
              </a:rPr>
              <a:t>Why We Do a Census?</a:t>
            </a:r>
          </a:p>
        </p:txBody>
      </p:sp>
      <p:sp>
        <p:nvSpPr>
          <p:cNvPr id="3" name="Content Placeholder 2"/>
          <p:cNvSpPr>
            <a:spLocks noGrp="1"/>
          </p:cNvSpPr>
          <p:nvPr>
            <p:ph idx="1"/>
          </p:nvPr>
        </p:nvSpPr>
        <p:spPr/>
        <p:txBody>
          <a:bodyPr>
            <a:normAutofit/>
          </a:bodyPr>
          <a:lstStyle/>
          <a:p>
            <a:pPr marL="0" indent="0">
              <a:buNone/>
            </a:pPr>
            <a:r>
              <a:rPr lang="en-US" sz="3530" b="1" u="sng" dirty="0"/>
              <a:t>Article 1, Section 2 of the US Constitution</a:t>
            </a:r>
          </a:p>
          <a:p>
            <a:pPr marL="393317" lvl="1" indent="0">
              <a:buNone/>
            </a:pPr>
            <a:r>
              <a:rPr lang="en-US" sz="3530" i="1" dirty="0"/>
              <a:t>The actual enumeration shall be made within three years after the first meeting of the Congress of the United States, and within every subsequent term of ten years, in such manner as they shall by law direct. </a:t>
            </a:r>
            <a:endParaRPr lang="en-US" sz="3530" dirty="0"/>
          </a:p>
        </p:txBody>
      </p:sp>
      <p:pic>
        <p:nvPicPr>
          <p:cNvPr id="5" name="Graphic 4" descr="Professor">
            <a:extLst>
              <a:ext uri="{FF2B5EF4-FFF2-40B4-BE49-F238E27FC236}">
                <a16:creationId xmlns:a16="http://schemas.microsoft.com/office/drawing/2014/main" id="{2281E405-A65C-41EC-A54C-F4CBF942FB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600" y="3529241"/>
            <a:ext cx="2743200" cy="2743200"/>
          </a:xfrm>
          <a:prstGeom prst="rect">
            <a:avLst/>
          </a:prstGeom>
        </p:spPr>
      </p:pic>
    </p:spTree>
    <p:extLst>
      <p:ext uri="{BB962C8B-B14F-4D97-AF65-F5344CB8AC3E}">
        <p14:creationId xmlns:p14="http://schemas.microsoft.com/office/powerpoint/2010/main" val="42492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3E9CA7-F037-4D02-9D90-8568164ECFCB}" type="slidenum">
              <a:rPr lang="en-US" smtClean="0"/>
              <a:pPr/>
              <a:t>20</a:t>
            </a:fld>
            <a:endParaRPr lang="en-US" dirty="0"/>
          </a:p>
        </p:txBody>
      </p:sp>
      <p:pic>
        <p:nvPicPr>
          <p:cNvPr id="9" name="Picture 8">
            <a:extLst>
              <a:ext uri="{FF2B5EF4-FFF2-40B4-BE49-F238E27FC236}">
                <a16:creationId xmlns:a16="http://schemas.microsoft.com/office/drawing/2014/main" id="{8858C115-1A64-4CBB-B3A2-56226BEE1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4707082" cy="6091517"/>
          </a:xfrm>
          <a:prstGeom prst="rect">
            <a:avLst/>
          </a:prstGeom>
        </p:spPr>
      </p:pic>
    </p:spTree>
    <p:extLst>
      <p:ext uri="{BB962C8B-B14F-4D97-AF65-F5344CB8AC3E}">
        <p14:creationId xmlns:p14="http://schemas.microsoft.com/office/powerpoint/2010/main" val="40573572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2337-1F9B-42E7-83FA-304F65E585AA}"/>
              </a:ext>
            </a:extLst>
          </p:cNvPr>
          <p:cNvSpPr>
            <a:spLocks noGrp="1"/>
          </p:cNvSpPr>
          <p:nvPr>
            <p:ph type="title"/>
          </p:nvPr>
        </p:nvSpPr>
        <p:spPr/>
        <p:txBody>
          <a:bodyPr/>
          <a:lstStyle/>
          <a:p>
            <a:r>
              <a:rPr lang="en-US" dirty="0">
                <a:solidFill>
                  <a:srgbClr val="C00000"/>
                </a:solidFill>
              </a:rPr>
              <a:t>Thank You</a:t>
            </a:r>
            <a:endParaRPr lang="en-US" dirty="0"/>
          </a:p>
        </p:txBody>
      </p:sp>
      <p:sp>
        <p:nvSpPr>
          <p:cNvPr id="3" name="Content Placeholder 2">
            <a:extLst>
              <a:ext uri="{FF2B5EF4-FFF2-40B4-BE49-F238E27FC236}">
                <a16:creationId xmlns:a16="http://schemas.microsoft.com/office/drawing/2014/main" id="{54F9AA8D-DCA1-44E0-9F6D-436112AEA175}"/>
              </a:ext>
            </a:extLst>
          </p:cNvPr>
          <p:cNvSpPr>
            <a:spLocks noGrp="1"/>
          </p:cNvSpPr>
          <p:nvPr>
            <p:ph idx="1"/>
          </p:nvPr>
        </p:nvSpPr>
        <p:spPr/>
        <p:txBody>
          <a:bodyPr/>
          <a:lstStyle/>
          <a:p>
            <a:pPr marL="0" indent="0">
              <a:buNone/>
            </a:pPr>
            <a:r>
              <a:rPr lang="en-US" dirty="0"/>
              <a:t>	</a:t>
            </a:r>
          </a:p>
          <a:p>
            <a:pPr marL="0" indent="0">
              <a:buNone/>
            </a:pPr>
            <a:r>
              <a:rPr lang="en-US" dirty="0"/>
              <a:t>	Irasema Garcia</a:t>
            </a:r>
          </a:p>
          <a:p>
            <a:pPr marL="0" indent="0">
              <a:buNone/>
            </a:pPr>
            <a:endParaRPr lang="en-US" dirty="0"/>
          </a:p>
          <a:p>
            <a:pPr marL="0" indent="0">
              <a:buNone/>
            </a:pPr>
            <a:r>
              <a:rPr lang="en-US" dirty="0"/>
              <a:t>	</a:t>
            </a:r>
            <a:r>
              <a:rPr lang="en-US" dirty="0">
                <a:hlinkClick r:id="rId2"/>
              </a:rPr>
              <a:t>irasema.garcia@2020census.gov</a:t>
            </a:r>
            <a:endParaRPr lang="en-US" dirty="0"/>
          </a:p>
          <a:p>
            <a:pPr marL="0" indent="0">
              <a:buNone/>
            </a:pPr>
            <a:endParaRPr lang="en-US" dirty="0"/>
          </a:p>
          <a:p>
            <a:pPr marL="0" indent="0">
              <a:buNone/>
            </a:pPr>
            <a:r>
              <a:rPr lang="en-US" dirty="0"/>
              <a:t>	(956)572-1009</a:t>
            </a:r>
          </a:p>
          <a:p>
            <a:endParaRPr lang="en-US" dirty="0"/>
          </a:p>
        </p:txBody>
      </p:sp>
    </p:spTree>
    <p:extLst>
      <p:ext uri="{BB962C8B-B14F-4D97-AF65-F5344CB8AC3E}">
        <p14:creationId xmlns:p14="http://schemas.microsoft.com/office/powerpoint/2010/main" val="71680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270519"/>
            <a:ext cx="3823406" cy="2377681"/>
          </a:xfrm>
          <a:prstGeom prst="rect">
            <a:avLst/>
          </a:prstGeom>
        </p:spPr>
      </p:pic>
      <p:sp>
        <p:nvSpPr>
          <p:cNvPr id="2" name="Title 1"/>
          <p:cNvSpPr>
            <a:spLocks noGrp="1"/>
          </p:cNvSpPr>
          <p:nvPr>
            <p:ph type="title"/>
          </p:nvPr>
        </p:nvSpPr>
        <p:spPr>
          <a:xfrm>
            <a:off x="609600" y="457200"/>
            <a:ext cx="10972800" cy="960438"/>
          </a:xfrm>
        </p:spPr>
        <p:txBody>
          <a:bodyPr>
            <a:noAutofit/>
          </a:bodyPr>
          <a:lstStyle/>
          <a:p>
            <a:r>
              <a:rPr lang="en-US" sz="4000" b="1" dirty="0">
                <a:solidFill>
                  <a:srgbClr val="C00000"/>
                </a:solidFill>
                <a:effectLst>
                  <a:outerShdw blurRad="38100" dist="38100" dir="2700000" algn="tl">
                    <a:srgbClr val="000000">
                      <a:alpha val="43137"/>
                    </a:srgbClr>
                  </a:outerShdw>
                </a:effectLst>
              </a:rPr>
              <a:t>The Decennial Census</a:t>
            </a:r>
            <a:br>
              <a:rPr lang="en-US" sz="4000" b="1" dirty="0">
                <a:solidFill>
                  <a:srgbClr val="C00000"/>
                </a:solidFill>
                <a:effectLst>
                  <a:outerShdw blurRad="38100" dist="38100" dir="2700000" algn="tl">
                    <a:srgbClr val="000000">
                      <a:alpha val="43137"/>
                    </a:srgbClr>
                  </a:outerShdw>
                </a:effectLst>
              </a:rPr>
            </a:b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685800" y="1341437"/>
            <a:ext cx="6172200" cy="4602163"/>
          </a:xfrm>
        </p:spPr>
        <p:txBody>
          <a:bodyPr>
            <a:normAutofit fontScale="92500" lnSpcReduction="10000"/>
          </a:bodyPr>
          <a:lstStyle/>
          <a:p>
            <a:pPr marL="0" indent="0">
              <a:spcBef>
                <a:spcPts val="0"/>
              </a:spcBef>
              <a:buNone/>
            </a:pPr>
            <a:r>
              <a:rPr lang="en-US" b="1" dirty="0"/>
              <a:t>Conduct</a:t>
            </a:r>
            <a:r>
              <a:rPr lang="en-US" dirty="0"/>
              <a:t> a census of population and housing  </a:t>
            </a:r>
            <a:r>
              <a:rPr lang="en-US" b="1" dirty="0"/>
              <a:t>Disseminate </a:t>
            </a:r>
            <a:r>
              <a:rPr lang="en-US" dirty="0"/>
              <a:t>results to the President, the states and the American people</a:t>
            </a:r>
          </a:p>
          <a:p>
            <a:pPr marL="0" indent="0">
              <a:spcBef>
                <a:spcPts val="0"/>
              </a:spcBef>
              <a:buNone/>
            </a:pPr>
            <a:endParaRPr lang="en-US" dirty="0"/>
          </a:p>
          <a:p>
            <a:pPr marL="0" indent="0">
              <a:spcBef>
                <a:spcPts val="0"/>
              </a:spcBef>
              <a:buNone/>
            </a:pPr>
            <a:r>
              <a:rPr lang="en-US" dirty="0"/>
              <a:t>Uses of census data:</a:t>
            </a:r>
          </a:p>
          <a:p>
            <a:pPr marL="0" indent="0">
              <a:spcBef>
                <a:spcPts val="0"/>
              </a:spcBef>
              <a:buNone/>
            </a:pPr>
            <a:endParaRPr lang="en-US" dirty="0"/>
          </a:p>
          <a:p>
            <a:pPr lvl="1">
              <a:spcBef>
                <a:spcPts val="0"/>
              </a:spcBef>
              <a:buFont typeface="Arial" panose="020B0604020202020204" pitchFamily="34" charset="0"/>
              <a:buChar char="•"/>
            </a:pPr>
            <a:r>
              <a:rPr lang="en-US" b="1" dirty="0"/>
              <a:t>Apportion</a:t>
            </a:r>
            <a:r>
              <a:rPr lang="en-US" dirty="0"/>
              <a:t> representation among states </a:t>
            </a:r>
          </a:p>
          <a:p>
            <a:pPr lvl="1">
              <a:spcBef>
                <a:spcPts val="0"/>
              </a:spcBef>
              <a:buFont typeface="Arial" panose="020B0604020202020204" pitchFamily="34" charset="0"/>
              <a:buChar char="•"/>
            </a:pPr>
            <a:r>
              <a:rPr lang="en-US" b="1" dirty="0"/>
              <a:t>Draw</a:t>
            </a:r>
            <a:r>
              <a:rPr lang="en-US" dirty="0"/>
              <a:t> congressional and state legislative districts, school districts and voting precincts</a:t>
            </a:r>
          </a:p>
          <a:p>
            <a:pPr lvl="1">
              <a:spcBef>
                <a:spcPts val="0"/>
              </a:spcBef>
              <a:buFont typeface="Arial" panose="020B0604020202020204" pitchFamily="34" charset="0"/>
              <a:buChar char="•"/>
            </a:pPr>
            <a:r>
              <a:rPr lang="en-US" b="1" dirty="0"/>
              <a:t>Enforce</a:t>
            </a:r>
            <a:r>
              <a:rPr lang="en-US" dirty="0"/>
              <a:t> voting rights and civil rights legislation</a:t>
            </a:r>
          </a:p>
          <a:p>
            <a:pPr lvl="1">
              <a:spcBef>
                <a:spcPts val="0"/>
              </a:spcBef>
              <a:buFont typeface="Arial" panose="020B0604020202020204" pitchFamily="34" charset="0"/>
              <a:buChar char="•"/>
            </a:pPr>
            <a:r>
              <a:rPr lang="en-US" b="1" dirty="0"/>
              <a:t>Distribute</a:t>
            </a:r>
            <a:r>
              <a:rPr lang="en-US" dirty="0"/>
              <a:t> federal dollars to states</a:t>
            </a:r>
          </a:p>
          <a:p>
            <a:pPr lvl="1">
              <a:spcBef>
                <a:spcPts val="0"/>
              </a:spcBef>
              <a:buFont typeface="Arial" panose="020B0604020202020204" pitchFamily="34" charset="0"/>
              <a:buChar char="•"/>
            </a:pPr>
            <a:r>
              <a:rPr lang="en-US" b="1" dirty="0"/>
              <a:t>Inform</a:t>
            </a:r>
            <a:r>
              <a:rPr lang="en-US" dirty="0"/>
              <a:t> planning decisions of federal, tribal, state and local government</a:t>
            </a:r>
          </a:p>
          <a:p>
            <a:pPr lvl="1">
              <a:spcBef>
                <a:spcPts val="0"/>
              </a:spcBef>
              <a:buFont typeface="Arial" panose="020B0604020202020204" pitchFamily="34" charset="0"/>
              <a:buChar char="•"/>
            </a:pPr>
            <a:r>
              <a:rPr lang="en-US" b="1" dirty="0"/>
              <a:t>Inform</a:t>
            </a:r>
            <a:r>
              <a:rPr lang="en-US" dirty="0"/>
              <a:t> organizational decisions (e.g., where to locate, size of market, etc.) of businesses and non-profits</a:t>
            </a:r>
          </a:p>
          <a:p>
            <a:pPr>
              <a:spcBef>
                <a:spcPts val="0"/>
              </a:spcBef>
            </a:pPr>
            <a:endParaRPr lang="en-US" sz="2718"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133534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normAutofit/>
          </a:bodyPr>
          <a:lstStyle/>
          <a:p>
            <a:r>
              <a:rPr lang="en-US" dirty="0">
                <a:solidFill>
                  <a:srgbClr val="C00000"/>
                </a:solidFill>
                <a:effectLst>
                  <a:outerShdw blurRad="38100" dist="38100" dir="2700000" algn="tl">
                    <a:srgbClr val="000000">
                      <a:alpha val="43137"/>
                    </a:srgbClr>
                  </a:outerShdw>
                </a:effectLst>
              </a:rPr>
              <a:t>FUNDING</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4144" y="1792793"/>
            <a:ext cx="2942492" cy="2988468"/>
          </a:xfrm>
        </p:spPr>
      </p:pic>
      <p:sp>
        <p:nvSpPr>
          <p:cNvPr id="3" name="TextBox 2">
            <a:extLst>
              <a:ext uri="{FF2B5EF4-FFF2-40B4-BE49-F238E27FC236}">
                <a16:creationId xmlns:a16="http://schemas.microsoft.com/office/drawing/2014/main" id="{A00D8B9D-0D6F-4B63-8107-67754D442BC8}"/>
              </a:ext>
            </a:extLst>
          </p:cNvPr>
          <p:cNvSpPr txBox="1"/>
          <p:nvPr/>
        </p:nvSpPr>
        <p:spPr>
          <a:xfrm>
            <a:off x="4572000" y="2819400"/>
            <a:ext cx="5334000" cy="2123658"/>
          </a:xfrm>
          <a:prstGeom prst="rect">
            <a:avLst/>
          </a:prstGeom>
          <a:noFill/>
        </p:spPr>
        <p:txBody>
          <a:bodyPr wrap="square" rtlCol="0">
            <a:spAutoFit/>
          </a:bodyPr>
          <a:lstStyle/>
          <a:p>
            <a:pPr algn="ctr"/>
            <a:r>
              <a:rPr lang="en-US" sz="4400" b="1" dirty="0">
                <a:solidFill>
                  <a:schemeClr val="tx2"/>
                </a:solidFill>
              </a:rPr>
              <a:t>$675 BILLION FEDERAL FUNDING</a:t>
            </a:r>
          </a:p>
          <a:p>
            <a:pPr algn="ctr"/>
            <a:r>
              <a:rPr lang="en-US" sz="4400" b="1" dirty="0">
                <a:solidFill>
                  <a:schemeClr val="tx2"/>
                </a:solidFill>
              </a:rPr>
              <a:t>ANNUALLY </a:t>
            </a:r>
          </a:p>
        </p:txBody>
      </p:sp>
    </p:spTree>
    <p:extLst>
      <p:ext uri="{BB962C8B-B14F-4D97-AF65-F5344CB8AC3E}">
        <p14:creationId xmlns:p14="http://schemas.microsoft.com/office/powerpoint/2010/main" val="354450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A25E-E9CB-4102-9014-F7A3849D8754}"/>
              </a:ext>
            </a:extLst>
          </p:cNvPr>
          <p:cNvSpPr>
            <a:spLocks noGrp="1"/>
          </p:cNvSpPr>
          <p:nvPr>
            <p:ph type="title"/>
          </p:nvPr>
        </p:nvSpPr>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Largest Programs Using Census Bureau Data to Distribute Funds</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Content Placeholder 4">
            <a:extLst>
              <a:ext uri="{FF2B5EF4-FFF2-40B4-BE49-F238E27FC236}">
                <a16:creationId xmlns:a16="http://schemas.microsoft.com/office/drawing/2014/main" id="{5F522B8B-7E66-4ACC-B5DC-C595C220B35D}"/>
              </a:ext>
            </a:extLst>
          </p:cNvPr>
          <p:cNvGraphicFramePr>
            <a:graphicFrameLocks noGrp="1"/>
          </p:cNvGraphicFramePr>
          <p:nvPr>
            <p:ph sz="half" idx="1"/>
            <p:extLst>
              <p:ext uri="{D42A27DB-BD31-4B8C-83A1-F6EECF244321}">
                <p14:modId xmlns:p14="http://schemas.microsoft.com/office/powerpoint/2010/main" val="3661692815"/>
              </p:ext>
            </p:extLst>
          </p:nvPr>
        </p:nvGraphicFramePr>
        <p:xfrm>
          <a:off x="609600" y="1600200"/>
          <a:ext cx="5384799" cy="4454003"/>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val="864391097"/>
                    </a:ext>
                  </a:extLst>
                </a:gridCol>
                <a:gridCol w="1794933">
                  <a:extLst>
                    <a:ext uri="{9D8B030D-6E8A-4147-A177-3AD203B41FA5}">
                      <a16:colId xmlns:a16="http://schemas.microsoft.com/office/drawing/2014/main" val="3979804210"/>
                    </a:ext>
                  </a:extLst>
                </a:gridCol>
                <a:gridCol w="1794933">
                  <a:extLst>
                    <a:ext uri="{9D8B030D-6E8A-4147-A177-3AD203B41FA5}">
                      <a16:colId xmlns:a16="http://schemas.microsoft.com/office/drawing/2014/main" val="3979519456"/>
                    </a:ext>
                  </a:extLst>
                </a:gridCol>
              </a:tblGrid>
              <a:tr h="706457">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5600165"/>
                  </a:ext>
                </a:extLst>
              </a:tr>
              <a:tr h="467448">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Medical Assistance Program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$311,805,244,413 </a:t>
                      </a:r>
                    </a:p>
                  </a:txBody>
                  <a:tcPr marL="68580" marR="68580" marT="0" marB="0"/>
                </a:tc>
                <a:extLst>
                  <a:ext uri="{0D108BD9-81ED-4DB2-BD59-A6C34878D82A}">
                    <a16:rowId xmlns:a16="http://schemas.microsoft.com/office/drawing/2014/main" val="2698507330"/>
                  </a:ext>
                </a:extLst>
              </a:tr>
              <a:tr h="388266">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SNAP</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$71,035,786,000 </a:t>
                      </a:r>
                    </a:p>
                  </a:txBody>
                  <a:tcPr marL="68580" marR="68580" marT="0" marB="0"/>
                </a:tc>
                <a:extLst>
                  <a:ext uri="{0D108BD9-81ED-4DB2-BD59-A6C34878D82A}">
                    <a16:rowId xmlns:a16="http://schemas.microsoft.com/office/drawing/2014/main" val="921695885"/>
                  </a:ext>
                </a:extLst>
              </a:tr>
              <a:tr h="706457">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Medicare Part B Physicians Fee Schedule Services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$70,300,000,000 </a:t>
                      </a:r>
                    </a:p>
                  </a:txBody>
                  <a:tcPr marL="68580" marR="68580" marT="0" marB="0"/>
                </a:tc>
                <a:extLst>
                  <a:ext uri="{0D108BD9-81ED-4DB2-BD59-A6C34878D82A}">
                    <a16:rowId xmlns:a16="http://schemas.microsoft.com/office/drawing/2014/main" val="2005613104"/>
                  </a:ext>
                </a:extLst>
              </a:tr>
              <a:tr h="467448">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Highway Planning and Construction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DOT </a:t>
                      </a:r>
                    </a:p>
                  </a:txBody>
                  <a:tcPr marL="68580" marR="68580" marT="0" marB="0"/>
                </a:tc>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$38,479,013,855 </a:t>
                      </a:r>
                    </a:p>
                  </a:txBody>
                  <a:tcPr marL="68580" marR="68580" marT="0" marB="0"/>
                </a:tc>
                <a:extLst>
                  <a:ext uri="{0D108BD9-81ED-4DB2-BD59-A6C34878D82A}">
                    <a16:rowId xmlns:a16="http://schemas.microsoft.com/office/drawing/2014/main" val="1619954253"/>
                  </a:ext>
                </a:extLst>
              </a:tr>
              <a:tr h="467448">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Federal Pell Grant Program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$29,916,694,438 </a:t>
                      </a:r>
                    </a:p>
                  </a:txBody>
                  <a:tcPr marL="68580" marR="68580" marT="0" marB="0"/>
                </a:tc>
                <a:extLst>
                  <a:ext uri="{0D108BD9-81ED-4DB2-BD59-A6C34878D82A}">
                    <a16:rowId xmlns:a16="http://schemas.microsoft.com/office/drawing/2014/main" val="4270823667"/>
                  </a:ext>
                </a:extLst>
              </a:tr>
              <a:tr h="467448">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National School Lunch Program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$18,915,944,292 </a:t>
                      </a:r>
                    </a:p>
                  </a:txBody>
                  <a:tcPr marL="68580" marR="68580" marT="0" marB="0"/>
                </a:tc>
                <a:extLst>
                  <a:ext uri="{0D108BD9-81ED-4DB2-BD59-A6C34878D82A}">
                    <a16:rowId xmlns:a16="http://schemas.microsoft.com/office/drawing/2014/main" val="864695322"/>
                  </a:ext>
                </a:extLst>
              </a:tr>
              <a:tr h="467448">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Temporary Assistance for Needy Families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$17,225,738,021 </a:t>
                      </a:r>
                    </a:p>
                  </a:txBody>
                  <a:tcPr marL="68580" marR="68580" marT="0" marB="0"/>
                </a:tc>
                <a:extLst>
                  <a:ext uri="{0D108BD9-81ED-4DB2-BD59-A6C34878D82A}">
                    <a16:rowId xmlns:a16="http://schemas.microsoft.com/office/drawing/2014/main" val="3737135189"/>
                  </a:ext>
                </a:extLst>
              </a:tr>
            </a:tbl>
          </a:graphicData>
        </a:graphic>
      </p:graphicFrame>
      <p:graphicFrame>
        <p:nvGraphicFramePr>
          <p:cNvPr id="6" name="Content Placeholder 5">
            <a:extLst>
              <a:ext uri="{FF2B5EF4-FFF2-40B4-BE49-F238E27FC236}">
                <a16:creationId xmlns:a16="http://schemas.microsoft.com/office/drawing/2014/main" id="{E8C50E72-7A42-4619-885F-56180F2817B6}"/>
              </a:ext>
            </a:extLst>
          </p:cNvPr>
          <p:cNvGraphicFramePr>
            <a:graphicFrameLocks noGrp="1"/>
          </p:cNvGraphicFramePr>
          <p:nvPr>
            <p:ph sz="half" idx="2"/>
            <p:extLst>
              <p:ext uri="{D42A27DB-BD31-4B8C-83A1-F6EECF244321}">
                <p14:modId xmlns:p14="http://schemas.microsoft.com/office/powerpoint/2010/main" val="1524903477"/>
              </p:ext>
            </p:extLst>
          </p:nvPr>
        </p:nvGraphicFramePr>
        <p:xfrm>
          <a:off x="6197600" y="1600200"/>
          <a:ext cx="5384799" cy="4541967"/>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val="117161566"/>
                    </a:ext>
                  </a:extLst>
                </a:gridCol>
                <a:gridCol w="1794933">
                  <a:extLst>
                    <a:ext uri="{9D8B030D-6E8A-4147-A177-3AD203B41FA5}">
                      <a16:colId xmlns:a16="http://schemas.microsoft.com/office/drawing/2014/main" val="2461764248"/>
                    </a:ext>
                  </a:extLst>
                </a:gridCol>
                <a:gridCol w="1794933">
                  <a:extLst>
                    <a:ext uri="{9D8B030D-6E8A-4147-A177-3AD203B41FA5}">
                      <a16:colId xmlns:a16="http://schemas.microsoft.com/office/drawing/2014/main" val="668784634"/>
                    </a:ext>
                  </a:extLst>
                </a:gridCol>
              </a:tblGrid>
              <a:tr h="370840">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597286"/>
                  </a:ext>
                </a:extLst>
              </a:tr>
              <a:tr h="370840">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Section 8 Housing Choice Voucher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$15,761,488,440 </a:t>
                      </a:r>
                    </a:p>
                  </a:txBody>
                  <a:tcPr marL="68580" marR="68580" marT="0" marB="0"/>
                </a:tc>
                <a:extLst>
                  <a:ext uri="{0D108BD9-81ED-4DB2-BD59-A6C34878D82A}">
                    <a16:rowId xmlns:a16="http://schemas.microsoft.com/office/drawing/2014/main" val="1211965934"/>
                  </a:ext>
                </a:extLst>
              </a:tr>
              <a:tr h="479551">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Title 1 Grants to Local Educational Agencies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$14,253,154,251 </a:t>
                      </a:r>
                    </a:p>
                  </a:txBody>
                  <a:tcPr marL="68580" marR="68580" marT="0" marB="0"/>
                </a:tc>
                <a:extLst>
                  <a:ext uri="{0D108BD9-81ED-4DB2-BD59-A6C34878D82A}">
                    <a16:rowId xmlns:a16="http://schemas.microsoft.com/office/drawing/2014/main" val="3429310007"/>
                  </a:ext>
                </a:extLst>
              </a:tr>
              <a:tr h="370840">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Special Education Grants to States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$11,382,885,850 </a:t>
                      </a:r>
                    </a:p>
                  </a:txBody>
                  <a:tcPr marL="68580" marR="68580" marT="0" marB="0"/>
                </a:tc>
                <a:extLst>
                  <a:ext uri="{0D108BD9-81ED-4DB2-BD59-A6C34878D82A}">
                    <a16:rowId xmlns:a16="http://schemas.microsoft.com/office/drawing/2014/main" val="2110214315"/>
                  </a:ext>
                </a:extLst>
              </a:tr>
              <a:tr h="370840">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Head Start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$8,538,887,781 </a:t>
                      </a:r>
                    </a:p>
                  </a:txBody>
                  <a:tcPr marL="68580" marR="68580" marT="0" marB="0"/>
                </a:tc>
                <a:extLst>
                  <a:ext uri="{0D108BD9-81ED-4DB2-BD59-A6C34878D82A}">
                    <a16:rowId xmlns:a16="http://schemas.microsoft.com/office/drawing/2014/main" val="863864250"/>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 Supplemental Nutrition Program for Women, Infants, and Children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$6,062,899,861 </a:t>
                      </a:r>
                    </a:p>
                  </a:txBody>
                  <a:tcPr marL="68580" marR="68580" marT="0" marB="0"/>
                </a:tc>
                <a:extLst>
                  <a:ext uri="{0D108BD9-81ED-4DB2-BD59-A6C34878D82A}">
                    <a16:rowId xmlns:a16="http://schemas.microsoft.com/office/drawing/2014/main" val="3557253780"/>
                  </a:ext>
                </a:extLst>
              </a:tr>
              <a:tr h="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Federal Transit Formula Grants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DOT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$5,452,882,796 </a:t>
                      </a:r>
                    </a:p>
                  </a:txBody>
                  <a:tcPr marL="68580" marR="68580" marT="0" marB="0"/>
                </a:tc>
                <a:extLst>
                  <a:ext uri="{0D108BD9-81ED-4DB2-BD59-A6C34878D82A}">
                    <a16:rowId xmlns:a16="http://schemas.microsoft.com/office/drawing/2014/main" val="864685698"/>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Foster Care Title IV-E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$5,409,221,818 </a:t>
                      </a:r>
                    </a:p>
                  </a:txBody>
                  <a:tcPr marL="68580" marR="68580" marT="0" marB="0"/>
                </a:tc>
                <a:extLst>
                  <a:ext uri="{0D108BD9-81ED-4DB2-BD59-A6C34878D82A}">
                    <a16:rowId xmlns:a16="http://schemas.microsoft.com/office/drawing/2014/main" val="1285643373"/>
                  </a:ext>
                </a:extLst>
              </a:tr>
            </a:tbl>
          </a:graphicData>
        </a:graphic>
      </p:graphicFrame>
    </p:spTree>
    <p:extLst>
      <p:ext uri="{BB962C8B-B14F-4D97-AF65-F5344CB8AC3E}">
        <p14:creationId xmlns:p14="http://schemas.microsoft.com/office/powerpoint/2010/main" val="327212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A25E-E9CB-4102-9014-F7A3849D8754}"/>
              </a:ext>
            </a:extLst>
          </p:cNvPr>
          <p:cNvSpPr>
            <a:spLocks noGrp="1"/>
          </p:cNvSpPr>
          <p:nvPr>
            <p:ph type="title"/>
          </p:nvPr>
        </p:nvSpPr>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Largest Programs Using Census Bureau Data to Distribute Funds</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Content Placeholder 4">
            <a:extLst>
              <a:ext uri="{FF2B5EF4-FFF2-40B4-BE49-F238E27FC236}">
                <a16:creationId xmlns:a16="http://schemas.microsoft.com/office/drawing/2014/main" id="{5F522B8B-7E66-4ACC-B5DC-C595C220B35D}"/>
              </a:ext>
            </a:extLst>
          </p:cNvPr>
          <p:cNvGraphicFramePr>
            <a:graphicFrameLocks noGrp="1"/>
          </p:cNvGraphicFramePr>
          <p:nvPr>
            <p:ph sz="half" idx="1"/>
            <p:extLst>
              <p:ext uri="{D42A27DB-BD31-4B8C-83A1-F6EECF244321}">
                <p14:modId xmlns:p14="http://schemas.microsoft.com/office/powerpoint/2010/main" val="955400855"/>
              </p:ext>
            </p:extLst>
          </p:nvPr>
        </p:nvGraphicFramePr>
        <p:xfrm>
          <a:off x="691323" y="1143000"/>
          <a:ext cx="5384799" cy="5012439"/>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val="864391097"/>
                    </a:ext>
                  </a:extLst>
                </a:gridCol>
                <a:gridCol w="1794933">
                  <a:extLst>
                    <a:ext uri="{9D8B030D-6E8A-4147-A177-3AD203B41FA5}">
                      <a16:colId xmlns:a16="http://schemas.microsoft.com/office/drawing/2014/main" val="3979804210"/>
                    </a:ext>
                  </a:extLst>
                </a:gridCol>
                <a:gridCol w="1794933">
                  <a:extLst>
                    <a:ext uri="{9D8B030D-6E8A-4147-A177-3AD203B41FA5}">
                      <a16:colId xmlns:a16="http://schemas.microsoft.com/office/drawing/2014/main" val="3979519456"/>
                    </a:ext>
                  </a:extLst>
                </a:gridCol>
              </a:tblGrid>
              <a:tr h="370840">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5600165"/>
                  </a:ext>
                </a:extLst>
              </a:tr>
              <a:tr h="370840">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 Care Mandatory and Matching Funds of the Child Care and Development Fund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$5,314,103,129 </a:t>
                      </a:r>
                    </a:p>
                  </a:txBody>
                  <a:tcPr marL="68580" marR="68580" marT="0" marB="0"/>
                </a:tc>
                <a:extLst>
                  <a:ext uri="{0D108BD9-81ED-4DB2-BD59-A6C34878D82A}">
                    <a16:rowId xmlns:a16="http://schemas.microsoft.com/office/drawing/2014/main" val="2698507330"/>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 8 Housing Assistance Payments Program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$4,367,081,456 </a:t>
                      </a:r>
                    </a:p>
                  </a:txBody>
                  <a:tcPr marL="68580" marR="68580" marT="0" marB="0"/>
                </a:tc>
                <a:extLst>
                  <a:ext uri="{0D108BD9-81ED-4DB2-BD59-A6C34878D82A}">
                    <a16:rowId xmlns:a16="http://schemas.microsoft.com/office/drawing/2014/main" val="921695885"/>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 Children's Health Insurance Program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$4,212,457,713 </a:t>
                      </a:r>
                    </a:p>
                  </a:txBody>
                  <a:tcPr marL="68580" marR="68580" marT="0" marB="0"/>
                </a:tc>
                <a:extLst>
                  <a:ext uri="{0D108BD9-81ED-4DB2-BD59-A6C34878D82A}">
                    <a16:rowId xmlns:a16="http://schemas.microsoft.com/office/drawing/2014/main" val="2005613104"/>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 Breakfast Program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$4,057,189,000 </a:t>
                      </a:r>
                    </a:p>
                  </a:txBody>
                  <a:tcPr marL="68580" marR="68580" marT="0" marB="0"/>
                </a:tc>
                <a:extLst>
                  <a:ext uri="{0D108BD9-81ED-4DB2-BD59-A6C34878D82A}">
                    <a16:rowId xmlns:a16="http://schemas.microsoft.com/office/drawing/2014/main" val="1619954253"/>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Low-Income Home Energy Assistance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$3,387,315,199 </a:t>
                      </a:r>
                    </a:p>
                  </a:txBody>
                  <a:tcPr marL="68580" marR="68580" marT="0" marB="0"/>
                </a:tc>
                <a:extLst>
                  <a:ext uri="{0D108BD9-81ED-4DB2-BD59-A6C34878D82A}">
                    <a16:rowId xmlns:a16="http://schemas.microsoft.com/office/drawing/2014/main" val="4270823667"/>
                  </a:ext>
                </a:extLst>
              </a:tr>
              <a:tr h="370840">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Hurricane Sandy CDB Grant Disaster Recovery Grants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$3,347,522,549 </a:t>
                      </a:r>
                    </a:p>
                  </a:txBody>
                  <a:tcPr marL="68580" marR="68580" marT="0" marB="0"/>
                </a:tc>
                <a:extLst>
                  <a:ext uri="{0D108BD9-81ED-4DB2-BD59-A6C34878D82A}">
                    <a16:rowId xmlns:a16="http://schemas.microsoft.com/office/drawing/2014/main" val="864695322"/>
                  </a:ext>
                </a:extLst>
              </a:tr>
            </a:tbl>
          </a:graphicData>
        </a:graphic>
      </p:graphicFrame>
    </p:spTree>
    <p:extLst>
      <p:ext uri="{BB962C8B-B14F-4D97-AF65-F5344CB8AC3E}">
        <p14:creationId xmlns:p14="http://schemas.microsoft.com/office/powerpoint/2010/main" val="15017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E0A2F-6E92-4F11-A46F-4D8F1F409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66910"/>
            <a:ext cx="8001001" cy="4927349"/>
          </a:xfrm>
          <a:prstGeom prst="rect">
            <a:avLst/>
          </a:prstGeom>
        </p:spPr>
      </p:pic>
      <p:sp>
        <p:nvSpPr>
          <p:cNvPr id="4" name="Title 1">
            <a:extLst>
              <a:ext uri="{FF2B5EF4-FFF2-40B4-BE49-F238E27FC236}">
                <a16:creationId xmlns:a16="http://schemas.microsoft.com/office/drawing/2014/main" id="{55CA545F-1C73-456C-BB8C-54AFA193A89B}"/>
              </a:ext>
            </a:extLst>
          </p:cNvPr>
          <p:cNvSpPr txBox="1">
            <a:spLocks/>
          </p:cNvSpPr>
          <p:nvPr/>
        </p:nvSpPr>
        <p:spPr>
          <a:xfrm>
            <a:off x="609600" y="30480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2"/>
                </a:solidFill>
              </a:rPr>
              <a:t>Representation</a:t>
            </a:r>
          </a:p>
        </p:txBody>
      </p:sp>
    </p:spTree>
    <p:extLst>
      <p:ext uri="{BB962C8B-B14F-4D97-AF65-F5344CB8AC3E}">
        <p14:creationId xmlns:p14="http://schemas.microsoft.com/office/powerpoint/2010/main" val="157913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dirty="0">
                <a:solidFill>
                  <a:schemeClr val="accent2"/>
                </a:solidFill>
              </a:rPr>
              <a:t>Confidentiality</a:t>
            </a:r>
          </a:p>
        </p:txBody>
      </p:sp>
      <p:sp>
        <p:nvSpPr>
          <p:cNvPr id="3" name="Content Placeholder 2"/>
          <p:cNvSpPr>
            <a:spLocks noGrp="1"/>
          </p:cNvSpPr>
          <p:nvPr>
            <p:ph idx="1"/>
          </p:nvPr>
        </p:nvSpPr>
        <p:spPr>
          <a:xfrm>
            <a:off x="609600" y="1600201"/>
            <a:ext cx="10972800" cy="4525963"/>
          </a:xfrm>
        </p:spPr>
        <p:txBody>
          <a:bodyPr>
            <a:normAutofit/>
          </a:bodyPr>
          <a:lstStyle/>
          <a:p>
            <a:r>
              <a:rPr lang="en-US" dirty="0"/>
              <a:t>The Census is confidential and required by law </a:t>
            </a:r>
          </a:p>
          <a:p>
            <a:r>
              <a:rPr lang="en-US" dirty="0"/>
              <a:t>All responses to Census Bureau surveys and censuses               are confidential and protected under                                         Title 13 of the U.S. Code</a:t>
            </a:r>
          </a:p>
          <a:p>
            <a:r>
              <a:rPr lang="en-US" dirty="0"/>
              <a:t>The results from any census or survey                                          are reported in statistical format only. </a:t>
            </a:r>
          </a:p>
        </p:txBody>
      </p:sp>
      <p:pic>
        <p:nvPicPr>
          <p:cNvPr id="7" name="Graphic 6" descr="Deaf">
            <a:extLst>
              <a:ext uri="{FF2B5EF4-FFF2-40B4-BE49-F238E27FC236}">
                <a16:creationId xmlns:a16="http://schemas.microsoft.com/office/drawing/2014/main" id="{76B177CA-AC90-4435-BD67-C4F9AD4785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8200" y="2286000"/>
            <a:ext cx="3276600" cy="3276600"/>
          </a:xfrm>
          <a:prstGeom prst="rect">
            <a:avLst/>
          </a:prstGeom>
        </p:spPr>
      </p:pic>
    </p:spTree>
    <p:extLst>
      <p:ext uri="{BB962C8B-B14F-4D97-AF65-F5344CB8AC3E}">
        <p14:creationId xmlns:p14="http://schemas.microsoft.com/office/powerpoint/2010/main" val="396322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981"/>
            <a:ext cx="10972800" cy="1143000"/>
          </a:xfrm>
        </p:spPr>
        <p:txBody>
          <a:bodyPr/>
          <a:lstStyle/>
          <a:p>
            <a:r>
              <a:rPr lang="en-US" dirty="0">
                <a:solidFill>
                  <a:schemeClr val="accent2"/>
                </a:solidFill>
              </a:rPr>
              <a:t>Confidentiality</a:t>
            </a:r>
          </a:p>
        </p:txBody>
      </p:sp>
      <p:sp>
        <p:nvSpPr>
          <p:cNvPr id="3" name="Content Placeholder 2"/>
          <p:cNvSpPr>
            <a:spLocks noGrp="1"/>
          </p:cNvSpPr>
          <p:nvPr>
            <p:ph idx="1"/>
          </p:nvPr>
        </p:nvSpPr>
        <p:spPr>
          <a:xfrm>
            <a:off x="609600" y="1295400"/>
            <a:ext cx="10972800" cy="4525963"/>
          </a:xfrm>
        </p:spPr>
        <p:txBody>
          <a:bodyPr>
            <a:normAutofit/>
          </a:bodyPr>
          <a:lstStyle/>
          <a:p>
            <a:r>
              <a:rPr lang="en-US" dirty="0"/>
              <a:t>Title 13, U.S. Code, all Census Bureau employees swear a lifetime oath to protect respondent data. </a:t>
            </a:r>
          </a:p>
          <a:p>
            <a:r>
              <a:rPr lang="en-US" dirty="0"/>
              <a:t>It is a felony for any Census Bureau employee to disclose any confidential census information during or after employment.</a:t>
            </a:r>
          </a:p>
          <a:p>
            <a:r>
              <a:rPr lang="en-US" dirty="0"/>
              <a:t> Penalty for wrongful disclosure is up to 5 years             imprisonment and/or a fine of $250,000. </a:t>
            </a:r>
          </a:p>
        </p:txBody>
      </p:sp>
      <p:pic>
        <p:nvPicPr>
          <p:cNvPr id="6" name="Graphic 5" descr="Police">
            <a:extLst>
              <a:ext uri="{FF2B5EF4-FFF2-40B4-BE49-F238E27FC236}">
                <a16:creationId xmlns:a16="http://schemas.microsoft.com/office/drawing/2014/main" id="{977867FA-073A-443D-AB02-B84CEC058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865" y="3429000"/>
            <a:ext cx="3074535" cy="3074535"/>
          </a:xfrm>
          <a:prstGeom prst="rect">
            <a:avLst/>
          </a:prstGeom>
        </p:spPr>
      </p:pic>
    </p:spTree>
    <p:extLst>
      <p:ext uri="{BB962C8B-B14F-4D97-AF65-F5344CB8AC3E}">
        <p14:creationId xmlns:p14="http://schemas.microsoft.com/office/powerpoint/2010/main" val="1410076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3B1F9FA5B2E847971EAB42F3EC9A01" ma:contentTypeVersion="1" ma:contentTypeDescription="Create a new document." ma:contentTypeScope="" ma:versionID="6a05c86d16e1835808316868a7ca6065">
  <xsd:schema xmlns:xsd="http://www.w3.org/2001/XMLSchema" xmlns:xs="http://www.w3.org/2001/XMLSchema" xmlns:p="http://schemas.microsoft.com/office/2006/metadata/properties" xmlns:ns1="http://schemas.microsoft.com/sharepoint/v3" xmlns:ns2="8557a95a-962d-47e7-8af1-548f79049771" targetNamespace="http://schemas.microsoft.com/office/2006/metadata/properties" ma:root="true" ma:fieldsID="2bb8dfbcc59ace8b8b13156065cb8351" ns1:_="" ns2:_="">
    <xsd:import namespace="http://schemas.microsoft.com/sharepoint/v3"/>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557a95a-962d-47e7-8af1-548f79049771">3J7TJ2AYAA5W-134-54</_dlc_DocId>
    <_dlc_DocIdUrl xmlns="8557a95a-962d-47e7-8af1-548f79049771">
      <Url>https://collab.ecm.census.gov/div/cnmp/intranet/CIDB/_layouts/DocIdRedir.aspx?ID=3J7TJ2AYAA5W-134-54</Url>
      <Description>3J7TJ2AYAA5W-134-54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52EFC0-1103-45EF-9816-A5E63FC980A4}">
  <ds:schemaRefs>
    <ds:schemaRef ds:uri="http://schemas.microsoft.com/sharepoint/v3/contenttype/forms"/>
  </ds:schemaRefs>
</ds:datastoreItem>
</file>

<file path=customXml/itemProps2.xml><?xml version="1.0" encoding="utf-8"?>
<ds:datastoreItem xmlns:ds="http://schemas.openxmlformats.org/officeDocument/2006/customXml" ds:itemID="{CAE4A8BB-C348-4B56-85AF-A0A056390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ED58F6-4152-4975-AB0D-8141D60CDF06}">
  <ds:schemaRefs>
    <ds:schemaRef ds:uri="8557a95a-962d-47e7-8af1-548f7904977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25CC94F2-DA45-477E-ADF2-6542354670F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15865</TotalTime>
  <Words>1101</Words>
  <Application>Microsoft Office PowerPoint</Application>
  <PresentationFormat>Widescreen</PresentationFormat>
  <Paragraphs>215</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Why We Do a Census?</vt:lpstr>
      <vt:lpstr>The Decennial Census </vt:lpstr>
      <vt:lpstr>FUNDING</vt:lpstr>
      <vt:lpstr>Largest Programs Using Census Bureau Data to Distribute Funds </vt:lpstr>
      <vt:lpstr>Largest Programs Using Census Bureau Data to Distribute Funds </vt:lpstr>
      <vt:lpstr>PowerPoint Presentation</vt:lpstr>
      <vt:lpstr>Confidentiality</vt:lpstr>
      <vt:lpstr>Confidentiality</vt:lpstr>
      <vt:lpstr>PowerPoint Presentation</vt:lpstr>
      <vt:lpstr>PowerPoint Presentation</vt:lpstr>
      <vt:lpstr>PowerPoint Presentation</vt:lpstr>
      <vt:lpstr>Invitation to Respond</vt:lpstr>
      <vt:lpstr>How can organizations help?</vt:lpstr>
      <vt:lpstr>How can organizations help?</vt:lpstr>
      <vt:lpstr>How can organizations help?</vt:lpstr>
      <vt:lpstr>How can organizations help?</vt:lpstr>
      <vt:lpstr>2020 Census </vt:lpstr>
      <vt:lpstr>Resources</vt:lpstr>
      <vt:lpstr>PowerPoint Presentation</vt:lpstr>
      <vt:lpstr>Thank You</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Richards</dc:creator>
  <cp:lastModifiedBy>Irasema Garcia (CENSUS/DN FED)</cp:lastModifiedBy>
  <cp:revision>503</cp:revision>
  <cp:lastPrinted>2016-11-29T16:36:00Z</cp:lastPrinted>
  <dcterms:created xsi:type="dcterms:W3CDTF">2016-11-09T16:58:51Z</dcterms:created>
  <dcterms:modified xsi:type="dcterms:W3CDTF">2019-07-27T06:09:54Z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0x010100743B1F9FA5B2E847971EAB42F3EC9A01</vt:lpwstr>
  </property>
  <property fmtid="{D5CDD505-2E9C-101B-9397-08002B2CF9AE}" pid="3" name="_dlc_DocIdItemGuid">
    <vt:lpwstr>c27e0c36-c330-4c3d-8d82-a730cb1dcb64</vt:lpwstr>
  </property>
</Properties>
</file>